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5143500" cx="9144000"/>
  <p:notesSz cx="6858000" cy="9144000"/>
  <p:embeddedFontLst>
    <p:embeddedFont>
      <p:font typeface="Raleway"/>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Raleway-bold.fntdata"/><Relationship Id="rId10" Type="http://schemas.openxmlformats.org/officeDocument/2006/relationships/slide" Target="slides/slide6.xml"/><Relationship Id="rId32" Type="http://schemas.openxmlformats.org/officeDocument/2006/relationships/font" Target="fonts/Raleway-regular.fntdata"/><Relationship Id="rId13" Type="http://schemas.openxmlformats.org/officeDocument/2006/relationships/slide" Target="slides/slide9.xml"/><Relationship Id="rId35" Type="http://schemas.openxmlformats.org/officeDocument/2006/relationships/font" Target="fonts/Raleway-boldItalic.fntdata"/><Relationship Id="rId12" Type="http://schemas.openxmlformats.org/officeDocument/2006/relationships/slide" Target="slides/slide8.xml"/><Relationship Id="rId34" Type="http://schemas.openxmlformats.org/officeDocument/2006/relationships/font" Target="fonts/Raleway-italic.fntdata"/><Relationship Id="rId15" Type="http://schemas.openxmlformats.org/officeDocument/2006/relationships/slide" Target="slides/slide11.xml"/><Relationship Id="rId37" Type="http://schemas.openxmlformats.org/officeDocument/2006/relationships/font" Target="fonts/Lato-bold.fntdata"/><Relationship Id="rId14" Type="http://schemas.openxmlformats.org/officeDocument/2006/relationships/slide" Target="slides/slide10.xml"/><Relationship Id="rId36" Type="http://schemas.openxmlformats.org/officeDocument/2006/relationships/font" Target="fonts/Lato-regular.fntdata"/><Relationship Id="rId17" Type="http://schemas.openxmlformats.org/officeDocument/2006/relationships/slide" Target="slides/slide13.xml"/><Relationship Id="rId39" Type="http://schemas.openxmlformats.org/officeDocument/2006/relationships/font" Target="fonts/Lato-boldItalic.fntdata"/><Relationship Id="rId16" Type="http://schemas.openxmlformats.org/officeDocument/2006/relationships/slide" Target="slides/slide12.xml"/><Relationship Id="rId38" Type="http://schemas.openxmlformats.org/officeDocument/2006/relationships/font" Target="fonts/Lato-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gif>
</file>

<file path=ppt/media/image18.gif>
</file>

<file path=ppt/media/image19.jpg>
</file>

<file path=ppt/media/image2.png>
</file>

<file path=ppt/media/image20.jp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Data is based on eligible people to be enrolled (percentage) </a:t>
            </a:r>
            <a:endParaRPr/>
          </a:p>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We divided our </a:t>
            </a:r>
            <a:r>
              <a:rPr lang="en"/>
              <a:t>hypothesis</a:t>
            </a:r>
            <a:r>
              <a:rPr lang="en"/>
              <a:t> into 4 different parameters. And visualized the data based on those parameters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000">
                <a:latin typeface="Times"/>
                <a:ea typeface="Times"/>
                <a:cs typeface="Times"/>
                <a:sym typeface="Times"/>
              </a:rPr>
              <a:t>breakdown of other expenses that factor into</a:t>
            </a:r>
            <a:r>
              <a:rPr b="1" lang="en" sz="1000">
                <a:latin typeface="Times"/>
                <a:ea typeface="Times"/>
                <a:cs typeface="Times"/>
                <a:sym typeface="Times"/>
              </a:rPr>
              <a:t> educational costs</a:t>
            </a:r>
            <a:r>
              <a:rPr lang="en" sz="1000">
                <a:latin typeface="Times"/>
                <a:ea typeface="Times"/>
                <a:cs typeface="Times"/>
                <a:sym typeface="Times"/>
              </a:rPr>
              <a:t>.</a:t>
            </a:r>
            <a:r>
              <a:rPr lang="en" sz="1000">
                <a:latin typeface="Times New Roman"/>
                <a:ea typeface="Times New Roman"/>
                <a:cs typeface="Times New Roman"/>
                <a:sym typeface="Times New Roman"/>
              </a:rPr>
              <a:t>[6]</a:t>
            </a:r>
            <a:r>
              <a:rPr lang="en" sz="1000">
                <a:latin typeface="Times"/>
                <a:ea typeface="Times"/>
                <a:cs typeface="Times"/>
                <a:sym typeface="Times"/>
              </a:rPr>
              <a:t> While our database analysis focused on tuition costs alone, it is important to know the average students across the United States have other costs directly associated with their higher education decisions. A breakdown of the average costs shows that tuition may account for nearly 58% of all costs, while room and board costs can also weigh heavily on a student’s budget, almost evenly splitting the other 42% in education associated expenses.  </a:t>
            </a:r>
            <a:endParaRPr sz="1000">
              <a:latin typeface="Times"/>
              <a:ea typeface="Times"/>
              <a:cs typeface="Times"/>
              <a:sym typeface="Times"/>
            </a:endParaRPr>
          </a:p>
          <a:p>
            <a:pPr indent="0" lvl="0" marL="0" rtl="0" algn="just">
              <a:lnSpc>
                <a:spcPct val="115000"/>
              </a:lnSpc>
              <a:spcBef>
                <a:spcPts val="0"/>
              </a:spcBef>
              <a:spcAft>
                <a:spcPts val="0"/>
              </a:spcAft>
              <a:buNone/>
            </a:pPr>
            <a:r>
              <a:t/>
            </a:r>
            <a:endParaRPr sz="1000">
              <a:latin typeface="Times New Roman"/>
              <a:ea typeface="Times New Roman"/>
              <a:cs typeface="Times New Roman"/>
              <a:sym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 name="Shape 16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000">
                <a:latin typeface="Times New Roman"/>
                <a:ea typeface="Times New Roman"/>
                <a:cs typeface="Times New Roman"/>
                <a:sym typeface="Times New Roman"/>
              </a:rPr>
              <a:t>In the original hypothesis we theorized that tuition has been on the rise, while it may be true that the dollar amount has risen, it could be argued that it hasn’t risen at all in the past two decades depending on what it is being compared to. Figure 1 above, shows an increase with rates averaging around $65,000.00 in 1999, while steadily increasing to $88,000.00 in 2014.[3] Tuition increased on average 1.7% each year which is interestingly less than the average rate of inflation in the United States at 1.9% over those same years.[4] With inflation factored in, one could argue that tuition rates have actually not risen at all over these 15 years, they may have actually dropped in comparison by 0.2%. However with factors such as the modern recession in the United States, it could also be argued that the average tuition rate was lower simply because students were favoring a less expensive education in times of economic stress. In these same years the median </a:t>
            </a:r>
            <a:r>
              <a:rPr b="1" lang="en" sz="1000">
                <a:latin typeface="Times New Roman"/>
                <a:ea typeface="Times New Roman"/>
                <a:cs typeface="Times New Roman"/>
                <a:sym typeface="Times New Roman"/>
              </a:rPr>
              <a:t>household income did not rise, in fact is was on the decline from $58,665 in 1999 to $54,398 in 2014</a:t>
            </a:r>
            <a:r>
              <a:rPr lang="en" sz="1000">
                <a:latin typeface="Times New Roman"/>
                <a:ea typeface="Times New Roman"/>
                <a:cs typeface="Times New Roman"/>
                <a:sym typeface="Times New Roman"/>
              </a:rPr>
              <a:t> with an all time low of $53,331 in 2012.[5] It is no secret that the United States was in a recession and that it certainly affected many aspects of people's lives when it came to spending money. For further explanation we must look at other data.</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000">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000">
                <a:latin typeface="Times New Roman"/>
                <a:ea typeface="Times New Roman"/>
                <a:cs typeface="Times New Roman"/>
                <a:sym typeface="Times New Roman"/>
              </a:rPr>
              <a:t>In the original hypothesis we theorized that tuition has been on the rise, while it may be true that the dollar amount has risen, it could be argued that it hasn’t risen at all in the past two decades depending on what it is being compared to. Figure 1 above, shows an increase with rates averaging around $65,000.00 in 1999, while steadily increasing to $88,000.00 in 2014.[3] Tuition increased on average 1.7% each year which is interestingly less than the average rate of inflation in the United States at 1.9% over those same years.[4] With inflation factored in, one could argue that tuition rates have actually not risen at all over these 15 years, they may have actually dropped in comparison by 0.2%. However with factors such as the modern recession in the United States, it could also be argued that the average tuition rate was lower simply because students were favoring a less expensive education in times of economic stress. In these same years the median </a:t>
            </a:r>
            <a:r>
              <a:rPr b="1" lang="en" sz="1000">
                <a:latin typeface="Times New Roman"/>
                <a:ea typeface="Times New Roman"/>
                <a:cs typeface="Times New Roman"/>
                <a:sym typeface="Times New Roman"/>
              </a:rPr>
              <a:t>household income did not rise, in fact is was on the decline from $58,665 in 1999 to $54,398 in 2014</a:t>
            </a:r>
            <a:r>
              <a:rPr lang="en" sz="1000">
                <a:latin typeface="Times New Roman"/>
                <a:ea typeface="Times New Roman"/>
                <a:cs typeface="Times New Roman"/>
                <a:sym typeface="Times New Roman"/>
              </a:rPr>
              <a:t> with an all time low of $53,331 in 2012.[5] It is no secret that the United States was in a recession and that it certainly affected many aspects of people's lives when it came to spending money. For further explanation we must look at other data.</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000">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0" name="Shape 1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000">
                <a:latin typeface="Times"/>
                <a:ea typeface="Times"/>
                <a:cs typeface="Times"/>
                <a:sym typeface="Times"/>
              </a:rPr>
              <a:t>In Figure 3 the enrollment graphs show a healthy increase in four year programs at universities between 1990 through 1996. Although we anticipate there will be natural fluctuation in numbers there is a noticeable drop in enrollment starting in 2000. After normalizing the data using the formula covered in Formula 1 below and bringing the two datasets into a common range, it is easier to compare the rates of growth.</a:t>
            </a:r>
            <a:endParaRPr sz="1000">
              <a:latin typeface="Times"/>
              <a:ea typeface="Times"/>
              <a:cs typeface="Times"/>
              <a:sym typeface="Times"/>
            </a:endParaRPr>
          </a:p>
          <a:p>
            <a:pPr indent="0" lvl="0" marL="0" rtl="0" algn="just">
              <a:lnSpc>
                <a:spcPct val="115000"/>
              </a:lnSpc>
              <a:spcBef>
                <a:spcPts val="0"/>
              </a:spcBef>
              <a:spcAft>
                <a:spcPts val="0"/>
              </a:spcAft>
              <a:buNone/>
            </a:pPr>
            <a:r>
              <a:rPr lang="en" sz="1000">
                <a:latin typeface="Times"/>
                <a:ea typeface="Times"/>
                <a:cs typeface="Times"/>
                <a:sym typeface="Times"/>
              </a:rPr>
              <a:t> A noticeable change in trends can be seen in 2006 where two year programs start to gain enrollment at a higher rate than four year programs. </a:t>
            </a:r>
            <a:br>
              <a:rPr lang="en" sz="1000">
                <a:latin typeface="Times"/>
                <a:ea typeface="Times"/>
                <a:cs typeface="Times"/>
                <a:sym typeface="Times"/>
              </a:rPr>
            </a:br>
            <a:r>
              <a:rPr lang="en" sz="1000">
                <a:latin typeface="Times"/>
                <a:ea typeface="Times"/>
                <a:cs typeface="Times"/>
                <a:sym typeface="Times"/>
              </a:rPr>
              <a:t>As touched on in outcome section (3.1), we hypothesize this may be a combination of rising tuition rates along with a drop in median household income levels in the United States and economic uncertainty. </a:t>
            </a:r>
            <a:endParaRPr sz="1000">
              <a:latin typeface="Times"/>
              <a:ea typeface="Times"/>
              <a:cs typeface="Times"/>
              <a:sym typeface="Times"/>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1" name="Shape 20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000">
                <a:latin typeface="Times New Roman"/>
                <a:ea typeface="Times New Roman"/>
                <a:cs typeface="Times New Roman"/>
                <a:sym typeface="Times New Roman"/>
              </a:rPr>
              <a:t>The data used in figures 4 and 5 was derived from a count of highschool graduates between the age of 18-24, and the percentage of these high school graduates enrolled to the different university programs from 1974 to 2016. Enrollment was then categorized on gender basis and then sub categorized as enrolled to 2 year and 4 year university programs. </a:t>
            </a:r>
            <a:r>
              <a:rPr lang="en" sz="1000">
                <a:latin typeface="Times"/>
                <a:ea typeface="Times"/>
                <a:cs typeface="Times"/>
                <a:sym typeface="Times"/>
              </a:rPr>
              <a:t>Gender based enrollment shows a steady growth rate and normal fluctuations up until the year 2000, where we see a dramatic drop in male enrollment in Figure 4. This trend holds true several other years off and on through the decade that follows.</a:t>
            </a:r>
            <a:r>
              <a:rPr lang="en" sz="1000">
                <a:latin typeface="Times New Roman"/>
                <a:ea typeface="Times New Roman"/>
                <a:cs typeface="Times New Roman"/>
                <a:sym typeface="Times New Roman"/>
              </a:rPr>
              <a:t> </a:t>
            </a:r>
            <a:endParaRPr sz="1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sz="1000">
                <a:latin typeface="Times"/>
                <a:ea typeface="Times"/>
                <a:cs typeface="Times"/>
                <a:sym typeface="Times"/>
              </a:rPr>
              <a:t>There is no definitive explanation for this anomaly in the data, however, it could be argued there is a correlation between the 9/11 terrorist attacks on the Twin Towers in New York and male enrollment rates in the united states. Although the drop in enrollment is small, it is correlated with small increases in enlistment in America’s varying armed forces after they were experiencing lower numbers than previous years.</a:t>
            </a:r>
            <a:endParaRPr sz="1000">
              <a:latin typeface="Times"/>
              <a:ea typeface="Times"/>
              <a:cs typeface="Times"/>
              <a:sym typeface="Times"/>
            </a:endParaRPr>
          </a:p>
          <a:p>
            <a:pPr indent="0" lvl="0" marL="0" rtl="0" algn="just">
              <a:lnSpc>
                <a:spcPct val="115000"/>
              </a:lnSpc>
              <a:spcBef>
                <a:spcPts val="0"/>
              </a:spcBef>
              <a:spcAft>
                <a:spcPts val="0"/>
              </a:spcAft>
              <a:buNone/>
            </a:pPr>
            <a:r>
              <a:rPr lang="en" sz="1000">
                <a:latin typeface="Times"/>
                <a:ea typeface="Times"/>
                <a:cs typeface="Times"/>
                <a:sym typeface="Times"/>
              </a:rPr>
              <a:t> In 2001 when the attacks occurred we see that the male enrollment seems to remain in an established state of balance with female enrollment. However in 2003 when Operation Iraqi Freedom was officially launched one will notice the enrollment gap starts to increase between the sexes. Furthermore, in 2006 the data shows the averages return to steady balance while enlistment numbers were on the decline for branches of the military.</a:t>
            </a:r>
            <a:endParaRPr sz="1000">
              <a:latin typeface="Times"/>
              <a:ea typeface="Times"/>
              <a:cs typeface="Times"/>
              <a:sym typeface="Times"/>
            </a:endParaRPr>
          </a:p>
          <a:p>
            <a:pPr indent="0" lvl="0" marL="0" rtl="0" algn="just">
              <a:lnSpc>
                <a:spcPct val="115000"/>
              </a:lnSpc>
              <a:spcBef>
                <a:spcPts val="0"/>
              </a:spcBef>
              <a:spcAft>
                <a:spcPts val="0"/>
              </a:spcAft>
              <a:buNone/>
            </a:pPr>
            <a:r>
              <a:t/>
            </a:r>
            <a:endParaRPr sz="1000">
              <a:latin typeface="Times"/>
              <a:ea typeface="Times"/>
              <a:cs typeface="Times"/>
              <a:sym typeface="Times"/>
            </a:endParaRPr>
          </a:p>
          <a:p>
            <a:pPr indent="0" lvl="0" marL="0" rtl="0" algn="just">
              <a:lnSpc>
                <a:spcPct val="115000"/>
              </a:lnSpc>
              <a:spcBef>
                <a:spcPts val="0"/>
              </a:spcBef>
              <a:spcAft>
                <a:spcPts val="0"/>
              </a:spcAft>
              <a:buNone/>
            </a:pPr>
            <a:r>
              <a:rPr lang="en" sz="1000">
                <a:latin typeface="Times"/>
                <a:ea typeface="Times"/>
                <a:cs typeface="Times"/>
                <a:sym typeface="Times"/>
              </a:rPr>
              <a:t>When comparing two year programs with four year programs over the same amount of time, as shown in Figure 5, we see very little differences except the fact that there are many more years where the male population outweighs the female population in enrollment. Stage et al suggests, that the modern education gender gap is caused by families educational aspirations from an early age and their expectations after high school. Based on their study, families expected less males to go on to college and thus parents would not plan financially for their child to attend, whereas with females, a higher percentage responded that they started planning for college from an early age.[9] This may attribute to the two year versus four year gender gap.</a:t>
            </a:r>
            <a:endParaRPr sz="1000">
              <a:latin typeface="Times"/>
              <a:ea typeface="Times"/>
              <a:cs typeface="Times"/>
              <a:sym typeface="Times"/>
            </a:endParaRPr>
          </a:p>
          <a:p>
            <a:pPr indent="0" lvl="0" marL="0" rtl="0" algn="just">
              <a:lnSpc>
                <a:spcPct val="115000"/>
              </a:lnSpc>
              <a:spcBef>
                <a:spcPts val="0"/>
              </a:spcBef>
              <a:spcAft>
                <a:spcPts val="0"/>
              </a:spcAft>
              <a:buNone/>
            </a:pPr>
            <a:r>
              <a:t/>
            </a:r>
            <a:endParaRPr sz="1000">
              <a:latin typeface="Times"/>
              <a:ea typeface="Times"/>
              <a:cs typeface="Times"/>
              <a:sym typeface="Time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000">
                <a:latin typeface="Times New Roman"/>
                <a:ea typeface="Times New Roman"/>
                <a:cs typeface="Times New Roman"/>
                <a:sym typeface="Times New Roman"/>
              </a:rPr>
              <a:t>Enrollment rates in trade schools has increased steadily since 1985. Earlier anomalies such as the 1970s spike in programs is explained by the data’s sudden inclusion of new nationally recognized schools. These trends are not dramatically different from the overall traditional college trends. One can theorize that this is due to the fact that there is still an increasing trend towards obtaining an education, trade school or otherwise, despite a drop in financial assistance.[12]</a:t>
            </a:r>
            <a:endParaRPr sz="1000">
              <a:latin typeface="Times"/>
              <a:ea typeface="Times"/>
              <a:cs typeface="Times"/>
              <a:sym typeface="Times"/>
            </a:endParaRPr>
          </a:p>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200">
                <a:latin typeface="Lato"/>
                <a:ea typeface="Lato"/>
                <a:cs typeface="Lato"/>
                <a:sym typeface="Lato"/>
              </a:rPr>
              <a:t>This could be due to a lack of jobs causing undergraduate students to decide on furthering their education immediately after finishing their undergrad rather than entering the workforce.</a:t>
            </a:r>
            <a:r>
              <a:rPr lang="en" sz="1400">
                <a:latin typeface="Lato"/>
                <a:ea typeface="Lato"/>
                <a:cs typeface="Lato"/>
                <a:sym typeface="Lato"/>
              </a:rPr>
              <a:t> </a:t>
            </a:r>
            <a:endParaRPr sz="1400">
              <a:latin typeface="Lato"/>
              <a:ea typeface="Lato"/>
              <a:cs typeface="Lato"/>
              <a:sym typeface="Lato"/>
            </a:endParaRPr>
          </a:p>
          <a:p>
            <a:pPr indent="0" lvl="0" marL="0" rtl="0" algn="just">
              <a:lnSpc>
                <a:spcPct val="115000"/>
              </a:lnSpc>
              <a:spcBef>
                <a:spcPts val="0"/>
              </a:spcBef>
              <a:spcAft>
                <a:spcPts val="0"/>
              </a:spcAft>
              <a:buNone/>
            </a:pPr>
            <a:r>
              <a:rPr lang="en" sz="1000">
                <a:latin typeface="Times New Roman"/>
                <a:ea typeface="Times New Roman"/>
                <a:cs typeface="Times New Roman"/>
                <a:sym typeface="Times New Roman"/>
              </a:rPr>
              <a:t>- Although the issue may not have anything to do with job availability and everything to do with experience. An article in the Harvard Business Review states that around two-thirds of college graduates have a hard time launching their career on a bachelor's degree, causing many to pursue further schooling at the certificate, masters, or Phd level.</a:t>
            </a:r>
            <a:endParaRPr sz="1000">
              <a:latin typeface="Times New Roman"/>
              <a:ea typeface="Times New Roman"/>
              <a:cs typeface="Times New Roman"/>
              <a:sym typeface="Times New Roman"/>
            </a:endParaRPr>
          </a:p>
          <a:p>
            <a:pPr indent="-292100" lvl="0" marL="457200" rtl="0" algn="just">
              <a:lnSpc>
                <a:spcPct val="115000"/>
              </a:lnSpc>
              <a:spcBef>
                <a:spcPts val="0"/>
              </a:spcBef>
              <a:spcAft>
                <a:spcPts val="0"/>
              </a:spcAft>
              <a:buSzPts val="1000"/>
              <a:buFont typeface="Times New Roman"/>
              <a:buChar char="-"/>
            </a:pPr>
            <a:r>
              <a:rPr lang="en" sz="1000">
                <a:latin typeface="Times New Roman"/>
                <a:ea typeface="Times New Roman"/>
                <a:cs typeface="Times New Roman"/>
                <a:sym typeface="Times New Roman"/>
              </a:rPr>
              <a:t> It is worth noting that although part-time students may no longer lead in enrollment, they are by no means declining.</a:t>
            </a:r>
            <a:endParaRPr sz="1400">
              <a:latin typeface="Lato"/>
              <a:ea typeface="Lato"/>
              <a:cs typeface="Lato"/>
              <a:sym typeface="Lato"/>
            </a:endParaRPr>
          </a:p>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just">
              <a:lnSpc>
                <a:spcPct val="115000"/>
              </a:lnSpc>
              <a:spcBef>
                <a:spcPts val="0"/>
              </a:spcBef>
              <a:spcAft>
                <a:spcPts val="0"/>
              </a:spcAft>
              <a:buSzPts val="1000"/>
              <a:buFont typeface="Times New Roman"/>
              <a:buChar char="-"/>
            </a:pPr>
            <a:r>
              <a:rPr lang="en" sz="1000">
                <a:latin typeface="Times New Roman"/>
                <a:ea typeface="Times New Roman"/>
                <a:cs typeface="Times New Roman"/>
                <a:sym typeface="Times New Roman"/>
              </a:rPr>
              <a:t>Finally, we thought it was important to visualize the enrollment rates compared to tuition rates over time. In the previous tuition section the data was focused on a fraction of the data from 1999 to 2014 but below in Figure 8 we see how tuition has trended from 1974 to 2014 with enrollment.</a:t>
            </a:r>
            <a:endParaRPr sz="1000">
              <a:latin typeface="Times New Roman"/>
              <a:ea typeface="Times New Roman"/>
              <a:cs typeface="Times New Roman"/>
              <a:sym typeface="Times New Roman"/>
            </a:endParaRPr>
          </a:p>
          <a:p>
            <a:pPr indent="0" lvl="0" marL="0" rtl="0">
              <a:lnSpc>
                <a:spcPct val="115000"/>
              </a:lnSpc>
              <a:spcBef>
                <a:spcPts val="0"/>
              </a:spcBef>
              <a:spcAft>
                <a:spcPts val="0"/>
              </a:spcAft>
              <a:buNone/>
            </a:pPr>
            <a:r>
              <a:t/>
            </a:r>
            <a:endParaRPr sz="1000">
              <a:latin typeface="Times New Roman"/>
              <a:ea typeface="Times New Roman"/>
              <a:cs typeface="Times New Roman"/>
              <a:sym typeface="Times New Roman"/>
            </a:endParaRPr>
          </a:p>
          <a:p>
            <a:pPr indent="0" lvl="0" marL="0" rtl="0">
              <a:lnSpc>
                <a:spcPct val="115000"/>
              </a:lnSpc>
              <a:spcBef>
                <a:spcPts val="0"/>
              </a:spcBef>
              <a:spcAft>
                <a:spcPts val="0"/>
              </a:spcAft>
              <a:buNone/>
            </a:pPr>
            <a:r>
              <a:rPr lang="en" sz="1000">
                <a:latin typeface="Times New Roman"/>
                <a:ea typeface="Times New Roman"/>
                <a:cs typeface="Times New Roman"/>
                <a:sym typeface="Times New Roman"/>
              </a:rPr>
              <a:t>-One may notice immediately that four year tuition rates rise at a much steadier predictable rate as opposed to two year institutions. The normalized line chart in figure 8 is quite revealing in regards to how tuition may influence enrollment rates. Four year institutions enrollment seem to be completely independent from tuition rates whereas two year enrollment rates highly correlate. One could theorize that persons looking to enroll in two year programs are more likely to make that decision based on cost of tuition. It would seem that after each sharp drop in two year enrollment the institutions lower tuition as an incentive to raise enrollment once again. The same cannot be said for four year enrollment, each time we see a drop in enrolment tuition rates continue to increase over time.	</a:t>
            </a:r>
            <a:endParaRPr sz="1000">
              <a:latin typeface="Times New Roman"/>
              <a:ea typeface="Times New Roman"/>
              <a:cs typeface="Times New Roman"/>
              <a:sym typeface="Times New Roman"/>
            </a:endParaRPr>
          </a:p>
          <a:p>
            <a:pPr indent="0" lvl="0" marL="0" rtl="0">
              <a:lnSpc>
                <a:spcPct val="115000"/>
              </a:lnSpc>
              <a:spcBef>
                <a:spcPts val="0"/>
              </a:spcBef>
              <a:spcAft>
                <a:spcPts val="0"/>
              </a:spcAft>
              <a:buNone/>
            </a:pPr>
            <a:r>
              <a:rPr lang="en" sz="1000">
                <a:latin typeface="Times New Roman"/>
                <a:ea typeface="Times New Roman"/>
                <a:cs typeface="Times New Roman"/>
                <a:sym typeface="Times New Roman"/>
              </a:rPr>
              <a:t>	Our above observations hold true when reviewing the scatter plots in Figure 9. It is clear that those enrolling in two year institutions favor lower tuition rates, when referencing the normalized line charts we can infer that the dots indicating higher cost enrolment are the more recent years where we have observed spikes in enrollment. Although we see some fluctuation in the four year plot overall both tuition and enrollment are considered to be steadily rising. Which in the end, disproves our hypothesis for four year enrollment, although it could be argued that the hypothesis is proven true is only applied to two year enrollment and tuition.</a:t>
            </a:r>
            <a:endParaRPr sz="1000">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Shape 2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0" name="Shape 2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just">
              <a:lnSpc>
                <a:spcPct val="115000"/>
              </a:lnSpc>
              <a:spcBef>
                <a:spcPts val="0"/>
              </a:spcBef>
              <a:spcAft>
                <a:spcPts val="0"/>
              </a:spcAft>
              <a:buSzPts val="1000"/>
              <a:buFont typeface="Times New Roman"/>
              <a:buChar char="●"/>
            </a:pPr>
            <a:r>
              <a:rPr lang="en" sz="1000">
                <a:latin typeface="Times New Roman"/>
                <a:ea typeface="Times New Roman"/>
                <a:cs typeface="Times New Roman"/>
                <a:sym typeface="Times New Roman"/>
              </a:rPr>
              <a:t>Scatter plot - each dot represent 1 year in the chart</a:t>
            </a:r>
            <a:endParaRPr sz="1000">
              <a:latin typeface="Times New Roman"/>
              <a:ea typeface="Times New Roman"/>
              <a:cs typeface="Times New Roman"/>
              <a:sym typeface="Times New Roman"/>
            </a:endParaRPr>
          </a:p>
          <a:p>
            <a:pPr indent="-292100" lvl="1" marL="914400" rtl="0" algn="just">
              <a:lnSpc>
                <a:spcPct val="115000"/>
              </a:lnSpc>
              <a:spcBef>
                <a:spcPts val="0"/>
              </a:spcBef>
              <a:spcAft>
                <a:spcPts val="0"/>
              </a:spcAft>
              <a:buSzPts val="1000"/>
              <a:buFont typeface="Times New Roman"/>
              <a:buChar char="○"/>
            </a:pPr>
            <a:r>
              <a:rPr lang="en" sz="1000">
                <a:latin typeface="Times New Roman"/>
                <a:ea typeface="Times New Roman"/>
                <a:cs typeface="Times New Roman"/>
                <a:sym typeface="Times New Roman"/>
              </a:rPr>
              <a:t>For more no of years, people enrolled to 2 year programs when tuition cost is less. </a:t>
            </a:r>
            <a:endParaRPr sz="1000">
              <a:latin typeface="Times New Roman"/>
              <a:ea typeface="Times New Roman"/>
              <a:cs typeface="Times New Roman"/>
              <a:sym typeface="Times New Roman"/>
            </a:endParaRPr>
          </a:p>
          <a:p>
            <a:pPr indent="-292100" lvl="1" marL="914400" rtl="0" algn="just">
              <a:lnSpc>
                <a:spcPct val="115000"/>
              </a:lnSpc>
              <a:spcBef>
                <a:spcPts val="0"/>
              </a:spcBef>
              <a:spcAft>
                <a:spcPts val="0"/>
              </a:spcAft>
              <a:buSzPts val="1000"/>
              <a:buFont typeface="Times New Roman"/>
              <a:buChar char="○"/>
            </a:pPr>
            <a:r>
              <a:rPr lang="en" sz="1000">
                <a:latin typeface="Times New Roman"/>
                <a:ea typeface="Times New Roman"/>
                <a:cs typeface="Times New Roman"/>
                <a:sym typeface="Times New Roman"/>
              </a:rPr>
              <a:t>But there are few years when tuition cost is high, these might be recent years when tuition cost is increased, but have shown more no of students are enrolled in the 2 year program.</a:t>
            </a:r>
            <a:endParaRPr sz="1000">
              <a:latin typeface="Times New Roman"/>
              <a:ea typeface="Times New Roman"/>
              <a:cs typeface="Times New Roman"/>
              <a:sym typeface="Times New Roman"/>
            </a:endParaRPr>
          </a:p>
          <a:p>
            <a:pPr indent="-292100" lvl="1" marL="914400" rtl="0" algn="just">
              <a:lnSpc>
                <a:spcPct val="115000"/>
              </a:lnSpc>
              <a:spcBef>
                <a:spcPts val="0"/>
              </a:spcBef>
              <a:spcAft>
                <a:spcPts val="0"/>
              </a:spcAft>
              <a:buSzPts val="1000"/>
              <a:buFont typeface="Times New Roman"/>
              <a:buChar char="○"/>
            </a:pPr>
            <a:r>
              <a:rPr lang="en" sz="1000">
                <a:latin typeface="Times New Roman"/>
                <a:ea typeface="Times New Roman"/>
                <a:cs typeface="Times New Roman"/>
                <a:sym typeface="Times New Roman"/>
              </a:rPr>
              <a:t>4 years programs shows steady growth over the years. The tuition cost and the no of students enrolled are directly proportional to each other. </a:t>
            </a:r>
            <a:endParaRPr sz="1000">
              <a:latin typeface="Times New Roman"/>
              <a:ea typeface="Times New Roman"/>
              <a:cs typeface="Times New Roman"/>
              <a:sym typeface="Times New Roman"/>
            </a:endParaRPr>
          </a:p>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Shape 2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9" name="Shape 2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Shape 2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6" name="Shape 2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Shape 2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3" name="Shape 2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Shape 2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8" name="Shape 2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nSpc>
                <a:spcPct val="115000"/>
              </a:lnSpc>
              <a:spcBef>
                <a:spcPts val="0"/>
              </a:spcBef>
              <a:spcAft>
                <a:spcPts val="0"/>
              </a:spcAft>
              <a:buNone/>
            </a:pPr>
            <a:r>
              <a:rPr lang="en" sz="1800">
                <a:latin typeface="Lato"/>
                <a:ea typeface="Lato"/>
                <a:cs typeface="Lato"/>
                <a:sym typeface="Lato"/>
              </a:rPr>
              <a:t>trade school, and/or enter the workforce directly.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Shape 2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4" name="Shape 27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0" name="Shape 2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Shape 2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5" name="Shape 2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SzPts val="1400"/>
              <a:buFont typeface="Raleway"/>
              <a:buChar char="-"/>
            </a:pPr>
            <a:r>
              <a:rPr lang="en" sz="1400">
                <a:latin typeface="Raleway"/>
                <a:ea typeface="Raleway"/>
                <a:cs typeface="Raleway"/>
                <a:sym typeface="Raleway"/>
              </a:rPr>
              <a:t>Personal story about approaching postsecondary education</a:t>
            </a:r>
            <a:endParaRPr sz="1400">
              <a:latin typeface="Raleway"/>
              <a:ea typeface="Raleway"/>
              <a:cs typeface="Raleway"/>
              <a:sym typeface="Raleway"/>
            </a:endParaRPr>
          </a:p>
          <a:p>
            <a:pPr indent="-317500" lvl="0" marL="457200" rtl="0">
              <a:spcBef>
                <a:spcPts val="0"/>
              </a:spcBef>
              <a:spcAft>
                <a:spcPts val="0"/>
              </a:spcAft>
              <a:buSzPts val="1400"/>
              <a:buFont typeface="Raleway"/>
              <a:buChar char="-"/>
            </a:pPr>
            <a:r>
              <a:rPr lang="en" sz="1400">
                <a:latin typeface="Raleway"/>
                <a:ea typeface="Raleway"/>
                <a:cs typeface="Raleway"/>
                <a:sym typeface="Raleway"/>
              </a:rPr>
              <a:t>Team member strengths: who wants to learn what + who has experience with what</a:t>
            </a:r>
            <a:endParaRPr sz="1400">
              <a:latin typeface="Raleway"/>
              <a:ea typeface="Raleway"/>
              <a:cs typeface="Raleway"/>
              <a:sym typeface="Raleway"/>
            </a:endParaRPr>
          </a:p>
          <a:p>
            <a:pPr indent="-317500" lvl="0" marL="457200" rtl="0">
              <a:spcBef>
                <a:spcPts val="0"/>
              </a:spcBef>
              <a:spcAft>
                <a:spcPts val="0"/>
              </a:spcAft>
              <a:buSzPts val="1400"/>
              <a:buFont typeface="Raleway"/>
              <a:buChar char="-"/>
            </a:pPr>
            <a:r>
              <a:rPr lang="en" sz="1400">
                <a:latin typeface="Raleway"/>
                <a:ea typeface="Raleway"/>
                <a:cs typeface="Raleway"/>
                <a:sym typeface="Raleway"/>
              </a:rPr>
              <a:t>Google drive as a central hub for planning + documenting , Whatsapp for communication</a:t>
            </a:r>
            <a:endParaRPr sz="1400">
              <a:latin typeface="Raleway"/>
              <a:ea typeface="Raleway"/>
              <a:cs typeface="Raleway"/>
              <a:sym typeface="Raleway"/>
            </a:endParaRPr>
          </a:p>
          <a:p>
            <a:pPr indent="-317500" lvl="0" marL="457200" rtl="0">
              <a:spcBef>
                <a:spcPts val="0"/>
              </a:spcBef>
              <a:spcAft>
                <a:spcPts val="0"/>
              </a:spcAft>
              <a:buSzPts val="1400"/>
              <a:buFont typeface="Raleway"/>
              <a:buChar char="-"/>
            </a:pPr>
            <a:r>
              <a:rPr lang="en" sz="1400">
                <a:latin typeface="Raleway"/>
                <a:ea typeface="Raleway"/>
                <a:cs typeface="Raleway"/>
                <a:sym typeface="Raleway"/>
              </a:rPr>
              <a:t>Leveraged tech to bring 8 people in one place</a:t>
            </a:r>
            <a:endParaRPr sz="1400">
              <a:latin typeface="Raleway"/>
              <a:ea typeface="Raleway"/>
              <a:cs typeface="Raleway"/>
              <a:sym typeface="Raleway"/>
            </a:endParaRPr>
          </a:p>
          <a:p>
            <a:pPr indent="-317500" lvl="0" marL="457200" rtl="0">
              <a:spcBef>
                <a:spcPts val="0"/>
              </a:spcBef>
              <a:spcAft>
                <a:spcPts val="0"/>
              </a:spcAft>
              <a:buSzPts val="1400"/>
              <a:buFont typeface="Raleway"/>
              <a:buChar char="-"/>
            </a:pPr>
            <a:r>
              <a:rPr lang="en" sz="1400">
                <a:latin typeface="Raleway"/>
                <a:ea typeface="Raleway"/>
                <a:cs typeface="Raleway"/>
                <a:sym typeface="Raleway"/>
              </a:rPr>
              <a:t>Defined a hypothesis + possible outcomes → divided outcome tasks among group</a:t>
            </a:r>
            <a:endParaRPr sz="1400">
              <a:latin typeface="Raleway"/>
              <a:ea typeface="Raleway"/>
              <a:cs typeface="Raleway"/>
              <a:sym typeface="Raleway"/>
            </a:endParaRPr>
          </a:p>
          <a:p>
            <a:pPr indent="0" lvl="0" marL="0">
              <a:spcBef>
                <a:spcPts val="0"/>
              </a:spcBef>
              <a:spcAft>
                <a:spcPts val="0"/>
              </a:spcAft>
              <a:buNone/>
            </a:pPr>
            <a:r>
              <a:t/>
            </a:r>
            <a:endParaRPr sz="1400">
              <a:latin typeface="Raleway"/>
              <a:ea typeface="Raleway"/>
              <a:cs typeface="Raleway"/>
              <a:sym typeface="Raleway"/>
            </a:endParaRPr>
          </a:p>
          <a:p>
            <a:pPr indent="0" lvl="0" marL="0">
              <a:spcBef>
                <a:spcPts val="0"/>
              </a:spcBef>
              <a:spcAft>
                <a:spcPts val="0"/>
              </a:spcAft>
              <a:buNone/>
            </a:pPr>
            <a:r>
              <a:t/>
            </a:r>
            <a:endParaRPr sz="1400">
              <a:latin typeface="Raleway"/>
              <a:ea typeface="Raleway"/>
              <a:cs typeface="Raleway"/>
              <a:sym typeface="Raleway"/>
            </a:endParaRPr>
          </a:p>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000">
                <a:latin typeface="Times New Roman"/>
                <a:ea typeface="Times New Roman"/>
                <a:cs typeface="Times New Roman"/>
                <a:sym typeface="Times New Roman"/>
              </a:rPr>
              <a:t>The National Center for Education Statistics defines eligible persons in their data as, “Individuals ages 16 to 24 who graduated from high school or completed a GED or other high school equivalency credential [3].” Because of this much of our data was based on eligible persons rather than overall population in the United States.</a:t>
            </a:r>
            <a:endParaRPr sz="1000">
              <a:latin typeface="Times New Roman"/>
              <a:ea typeface="Times New Roman"/>
              <a:cs typeface="Times New Roman"/>
              <a:sym typeface="Times New Roman"/>
            </a:endParaRPr>
          </a:p>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spcBef>
                <a:spcPts val="0"/>
              </a:spcBef>
              <a:spcAft>
                <a:spcPts val="0"/>
              </a:spcAft>
              <a:buSzPts val="1000"/>
              <a:buFont typeface="Lato"/>
              <a:buChar char="-"/>
            </a:pPr>
            <a:r>
              <a:rPr lang="en" sz="1000">
                <a:latin typeface="Lato"/>
                <a:ea typeface="Lato"/>
                <a:cs typeface="Lato"/>
                <a:sym typeface="Lato"/>
              </a:rPr>
              <a:t>Data had to be preprocessed using Microsoft Excel in order to be ready for the other data visualization programs.</a:t>
            </a:r>
            <a:endParaRPr sz="1000">
              <a:latin typeface="Lato"/>
              <a:ea typeface="Lato"/>
              <a:cs typeface="Lato"/>
              <a:sym typeface="Lato"/>
            </a:endParaRPr>
          </a:p>
          <a:p>
            <a:pPr indent="-292100" lvl="0" marL="457200" rtl="0">
              <a:spcBef>
                <a:spcPts val="0"/>
              </a:spcBef>
              <a:spcAft>
                <a:spcPts val="0"/>
              </a:spcAft>
              <a:buSzPts val="1000"/>
              <a:buFont typeface="Lato"/>
              <a:buChar char="-"/>
            </a:pPr>
            <a:r>
              <a:rPr lang="en" sz="1000">
                <a:latin typeface="Lato"/>
                <a:ea typeface="Lato"/>
                <a:cs typeface="Lato"/>
                <a:sym typeface="Lato"/>
              </a:rPr>
              <a:t>Preprocessed data was uploaded to MySQL.</a:t>
            </a:r>
            <a:endParaRPr sz="1000">
              <a:latin typeface="Lato"/>
              <a:ea typeface="Lato"/>
              <a:cs typeface="Lato"/>
              <a:sym typeface="Lato"/>
            </a:endParaRPr>
          </a:p>
          <a:p>
            <a:pPr indent="-292100" lvl="0" marL="457200" rtl="0">
              <a:spcBef>
                <a:spcPts val="0"/>
              </a:spcBef>
              <a:spcAft>
                <a:spcPts val="0"/>
              </a:spcAft>
              <a:buSzPts val="1000"/>
              <a:buFont typeface="Lato"/>
              <a:buChar char="-"/>
            </a:pPr>
            <a:r>
              <a:rPr lang="en" sz="1000">
                <a:latin typeface="Lato"/>
                <a:ea typeface="Lato"/>
                <a:cs typeface="Lato"/>
                <a:sym typeface="Lato"/>
              </a:rPr>
              <a:t>Choice of visualization tool was dependent on the team’s individual strengths. </a:t>
            </a:r>
            <a:endParaRPr sz="1000">
              <a:latin typeface="Lato"/>
              <a:ea typeface="Lato"/>
              <a:cs typeface="Lato"/>
              <a:sym typeface="Lato"/>
            </a:endParaRPr>
          </a:p>
          <a:p>
            <a:pPr indent="-292100" lvl="0" marL="457200" rtl="0">
              <a:spcBef>
                <a:spcPts val="0"/>
              </a:spcBef>
              <a:spcAft>
                <a:spcPts val="0"/>
              </a:spcAft>
              <a:buSzPts val="1000"/>
              <a:buFont typeface="Lato"/>
              <a:buChar char="-"/>
            </a:pPr>
            <a:r>
              <a:rPr lang="en" sz="1000">
                <a:latin typeface="Lato"/>
                <a:ea typeface="Lato"/>
                <a:cs typeface="Lato"/>
                <a:sym typeface="Lato"/>
              </a:rPr>
              <a:t>Visualizations were used to compare against the hypothesis and determine the study’s outcome. </a:t>
            </a:r>
            <a:endParaRPr sz="10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Shape 10"/>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 name="Shape 11"/>
          <p:cNvGrpSpPr/>
          <p:nvPr/>
        </p:nvGrpSpPr>
        <p:grpSpPr>
          <a:xfrm>
            <a:off x="830392" y="1191256"/>
            <a:ext cx="745763" cy="45826"/>
            <a:chOff x="4580561" y="2589004"/>
            <a:chExt cx="1064464" cy="25200"/>
          </a:xfrm>
        </p:grpSpPr>
        <p:sp>
          <p:nvSpPr>
            <p:cNvPr id="12" name="Shape 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 name="Shape 14"/>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Shape 15"/>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Shape 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Shape 74"/>
          <p:cNvGrpSpPr/>
          <p:nvPr/>
        </p:nvGrpSpPr>
        <p:grpSpPr>
          <a:xfrm>
            <a:off x="830392" y="4169130"/>
            <a:ext cx="745763" cy="45826"/>
            <a:chOff x="4580561" y="2589004"/>
            <a:chExt cx="1064464" cy="25200"/>
          </a:xfrm>
        </p:grpSpPr>
        <p:sp>
          <p:nvSpPr>
            <p:cNvPr id="75" name="Shape 7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7" name="Shape 77"/>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Shape 78"/>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Shape 7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Shape 8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Shape 18"/>
          <p:cNvGrpSpPr/>
          <p:nvPr/>
        </p:nvGrpSpPr>
        <p:grpSpPr>
          <a:xfrm>
            <a:off x="830392" y="1191256"/>
            <a:ext cx="745763" cy="45826"/>
            <a:chOff x="4580561" y="2589004"/>
            <a:chExt cx="1064464" cy="25200"/>
          </a:xfrm>
        </p:grpSpPr>
        <p:sp>
          <p:nvSpPr>
            <p:cNvPr id="19" name="Shape 1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1" name="Shape 21"/>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Shape 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Shape 2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5" name="Shape 25"/>
          <p:cNvGrpSpPr/>
          <p:nvPr/>
        </p:nvGrpSpPr>
        <p:grpSpPr>
          <a:xfrm>
            <a:off x="830392" y="1191256"/>
            <a:ext cx="745763" cy="45826"/>
            <a:chOff x="4580561" y="2589004"/>
            <a:chExt cx="1064464" cy="25200"/>
          </a:xfrm>
        </p:grpSpPr>
        <p:sp>
          <p:nvSpPr>
            <p:cNvPr id="26" name="Shape 2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8" name="Shape 28"/>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Shape 29"/>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Shape 3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Shape 3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3" name="Shape 33"/>
          <p:cNvGrpSpPr/>
          <p:nvPr/>
        </p:nvGrpSpPr>
        <p:grpSpPr>
          <a:xfrm>
            <a:off x="830392" y="1191256"/>
            <a:ext cx="745763" cy="45826"/>
            <a:chOff x="4580561" y="2589004"/>
            <a:chExt cx="1064464" cy="25200"/>
          </a:xfrm>
        </p:grpSpPr>
        <p:sp>
          <p:nvSpPr>
            <p:cNvPr id="34" name="Shape 3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6" name="Shape 3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Shape 37"/>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Shape 38"/>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Shape 3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Shape 4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42" name="Shape 42"/>
          <p:cNvGrpSpPr/>
          <p:nvPr/>
        </p:nvGrpSpPr>
        <p:grpSpPr>
          <a:xfrm>
            <a:off x="830392" y="1191256"/>
            <a:ext cx="745763" cy="45826"/>
            <a:chOff x="4580561" y="2589004"/>
            <a:chExt cx="1064464" cy="25200"/>
          </a:xfrm>
        </p:grpSpPr>
        <p:sp>
          <p:nvSpPr>
            <p:cNvPr id="43" name="Shape 4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5" name="Shape 4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Shape 4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Shape 4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49" name="Shape 49"/>
          <p:cNvGrpSpPr/>
          <p:nvPr/>
        </p:nvGrpSpPr>
        <p:grpSpPr>
          <a:xfrm>
            <a:off x="830392" y="1191256"/>
            <a:ext cx="745763" cy="45826"/>
            <a:chOff x="4580561" y="2589004"/>
            <a:chExt cx="1064464" cy="25200"/>
          </a:xfrm>
        </p:grpSpPr>
        <p:sp>
          <p:nvSpPr>
            <p:cNvPr id="50" name="Shape 5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2" name="Shape 52"/>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Shape 53"/>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Shape 5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Shape 56"/>
          <p:cNvGrpSpPr/>
          <p:nvPr/>
        </p:nvGrpSpPr>
        <p:grpSpPr>
          <a:xfrm>
            <a:off x="830392" y="4169130"/>
            <a:ext cx="745763" cy="45826"/>
            <a:chOff x="4580561" y="2589004"/>
            <a:chExt cx="1064464" cy="25200"/>
          </a:xfrm>
        </p:grpSpPr>
        <p:sp>
          <p:nvSpPr>
            <p:cNvPr id="57" name="Shape 5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9" name="Shape 59"/>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Shape 6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Shape 6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63" name="Shape 63"/>
          <p:cNvGrpSpPr/>
          <p:nvPr/>
        </p:nvGrpSpPr>
        <p:grpSpPr>
          <a:xfrm>
            <a:off x="830392" y="1191256"/>
            <a:ext cx="745763" cy="45826"/>
            <a:chOff x="4580561" y="2589004"/>
            <a:chExt cx="1064464" cy="25200"/>
          </a:xfrm>
        </p:grpSpPr>
        <p:sp>
          <p:nvSpPr>
            <p:cNvPr id="64" name="Shape 6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6" name="Shape 66"/>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Shape 67"/>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Shape 68"/>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Shape 6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Shape 71"/>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Shape 7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Shape 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jp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jp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jpg"/><Relationship Id="rId4" Type="http://schemas.openxmlformats.org/officeDocument/2006/relationships/image" Target="../media/image8.png"/><Relationship Id="rId5"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0.jp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9.jp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1.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7.gif"/><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8.gif"/><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hyperlink" Target="https://www.theatlantic.com/business/archive/2017/07/college-bubble-ends/534915/" TargetMode="External"/><Relationship Id="rId4" Type="http://schemas.openxmlformats.org/officeDocument/2006/relationships/hyperlink" Target="https://link.springer.com/article/10.1007/BF00992606" TargetMode="External"/><Relationship Id="rId5" Type="http://schemas.openxmlformats.org/officeDocument/2006/relationships/hyperlink" Target="https://historyinpieces.com/research/us-military-personnel-1954-2014"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hyperlink" Target="https://drive.google.com/file/d/1DncroQnug4akd1q8vQO9hgdXmlXYCDnb/view?usp=shar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6.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Shape 86"/>
          <p:cNvSpPr txBox="1"/>
          <p:nvPr>
            <p:ph type="ctrTitle"/>
          </p:nvPr>
        </p:nvSpPr>
        <p:spPr>
          <a:xfrm>
            <a:off x="729450" y="1322450"/>
            <a:ext cx="7688100" cy="197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rPr>
              <a:t>The Rising Costs of Higher Education &amp; Its Effects on Enrollment</a:t>
            </a:r>
            <a:endParaRPr/>
          </a:p>
        </p:txBody>
      </p:sp>
      <p:sp>
        <p:nvSpPr>
          <p:cNvPr id="87" name="Shape 87"/>
          <p:cNvSpPr txBox="1"/>
          <p:nvPr>
            <p:ph idx="1" type="subTitle"/>
          </p:nvPr>
        </p:nvSpPr>
        <p:spPr>
          <a:xfrm>
            <a:off x="872750" y="3460400"/>
            <a:ext cx="3462900" cy="13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latin typeface="Raleway"/>
                <a:ea typeface="Raleway"/>
                <a:cs typeface="Raleway"/>
                <a:sym typeface="Raleway"/>
              </a:rPr>
              <a:t>Aziz Zoher Khilawala</a:t>
            </a:r>
            <a:endParaRPr sz="1800">
              <a:solidFill>
                <a:srgbClr val="000000"/>
              </a:solidFill>
              <a:latin typeface="Raleway"/>
              <a:ea typeface="Raleway"/>
              <a:cs typeface="Raleway"/>
              <a:sym typeface="Raleway"/>
            </a:endParaRPr>
          </a:p>
          <a:p>
            <a:pPr indent="0" lvl="0" marL="0" rtl="0" algn="l">
              <a:spcBef>
                <a:spcPts val="0"/>
              </a:spcBef>
              <a:spcAft>
                <a:spcPts val="0"/>
              </a:spcAft>
              <a:buNone/>
            </a:pPr>
            <a:r>
              <a:rPr lang="en" sz="1800">
                <a:solidFill>
                  <a:srgbClr val="000000"/>
                </a:solidFill>
                <a:latin typeface="Raleway"/>
                <a:ea typeface="Raleway"/>
                <a:cs typeface="Raleway"/>
                <a:sym typeface="Raleway"/>
              </a:rPr>
              <a:t>Dandrew Merriweather</a:t>
            </a:r>
            <a:endParaRPr sz="1800">
              <a:solidFill>
                <a:srgbClr val="000000"/>
              </a:solidFill>
              <a:latin typeface="Raleway"/>
              <a:ea typeface="Raleway"/>
              <a:cs typeface="Raleway"/>
              <a:sym typeface="Raleway"/>
            </a:endParaRPr>
          </a:p>
          <a:p>
            <a:pPr indent="0" lvl="0" marL="0" rtl="0" algn="l">
              <a:spcBef>
                <a:spcPts val="0"/>
              </a:spcBef>
              <a:spcAft>
                <a:spcPts val="0"/>
              </a:spcAft>
              <a:buNone/>
            </a:pPr>
            <a:r>
              <a:rPr lang="en" sz="1800">
                <a:solidFill>
                  <a:srgbClr val="000000"/>
                </a:solidFill>
                <a:latin typeface="Raleway"/>
                <a:ea typeface="Raleway"/>
                <a:cs typeface="Raleway"/>
                <a:sym typeface="Raleway"/>
              </a:rPr>
              <a:t>Hawra Rabaan</a:t>
            </a:r>
            <a:endParaRPr sz="1800">
              <a:solidFill>
                <a:srgbClr val="000000"/>
              </a:solidFill>
              <a:latin typeface="Raleway"/>
              <a:ea typeface="Raleway"/>
              <a:cs typeface="Raleway"/>
              <a:sym typeface="Raleway"/>
            </a:endParaRPr>
          </a:p>
          <a:p>
            <a:pPr indent="0" lvl="0" marL="0" rtl="0">
              <a:spcBef>
                <a:spcPts val="0"/>
              </a:spcBef>
              <a:spcAft>
                <a:spcPts val="0"/>
              </a:spcAft>
              <a:buNone/>
            </a:pPr>
            <a:r>
              <a:rPr lang="en" sz="1800">
                <a:solidFill>
                  <a:srgbClr val="000000"/>
                </a:solidFill>
                <a:latin typeface="Raleway"/>
                <a:ea typeface="Raleway"/>
                <a:cs typeface="Raleway"/>
                <a:sym typeface="Raleway"/>
              </a:rPr>
              <a:t>Keyur Kirti Mehta</a:t>
            </a:r>
            <a:endParaRPr sz="1800">
              <a:solidFill>
                <a:srgbClr val="000000"/>
              </a:solidFill>
              <a:latin typeface="Raleway"/>
              <a:ea typeface="Raleway"/>
              <a:cs typeface="Raleway"/>
              <a:sym typeface="Raleway"/>
            </a:endParaRPr>
          </a:p>
        </p:txBody>
      </p:sp>
      <p:sp>
        <p:nvSpPr>
          <p:cNvPr id="88" name="Shape 88"/>
          <p:cNvSpPr txBox="1"/>
          <p:nvPr>
            <p:ph idx="1" type="subTitle"/>
          </p:nvPr>
        </p:nvSpPr>
        <p:spPr>
          <a:xfrm>
            <a:off x="5140925" y="3460400"/>
            <a:ext cx="3462900" cy="13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latin typeface="Raleway"/>
                <a:ea typeface="Raleway"/>
                <a:cs typeface="Raleway"/>
                <a:sym typeface="Raleway"/>
              </a:rPr>
              <a:t>Lisha Chen</a:t>
            </a:r>
            <a:endParaRPr sz="1800">
              <a:solidFill>
                <a:srgbClr val="000000"/>
              </a:solidFill>
              <a:latin typeface="Raleway"/>
              <a:ea typeface="Raleway"/>
              <a:cs typeface="Raleway"/>
              <a:sym typeface="Raleway"/>
            </a:endParaRPr>
          </a:p>
          <a:p>
            <a:pPr indent="0" lvl="0" marL="0" rtl="0" algn="l">
              <a:spcBef>
                <a:spcPts val="0"/>
              </a:spcBef>
              <a:spcAft>
                <a:spcPts val="0"/>
              </a:spcAft>
              <a:buNone/>
            </a:pPr>
            <a:r>
              <a:rPr lang="en" sz="1800">
                <a:solidFill>
                  <a:srgbClr val="000000"/>
                </a:solidFill>
                <a:latin typeface="Raleway"/>
                <a:ea typeface="Raleway"/>
                <a:cs typeface="Raleway"/>
                <a:sym typeface="Raleway"/>
              </a:rPr>
              <a:t>Robert Crouch</a:t>
            </a:r>
            <a:endParaRPr sz="1800">
              <a:solidFill>
                <a:srgbClr val="000000"/>
              </a:solidFill>
              <a:latin typeface="Raleway"/>
              <a:ea typeface="Raleway"/>
              <a:cs typeface="Raleway"/>
              <a:sym typeface="Raleway"/>
            </a:endParaRPr>
          </a:p>
          <a:p>
            <a:pPr indent="0" lvl="0" marL="0" rtl="0">
              <a:spcBef>
                <a:spcPts val="0"/>
              </a:spcBef>
              <a:spcAft>
                <a:spcPts val="0"/>
              </a:spcAft>
              <a:buNone/>
            </a:pPr>
            <a:r>
              <a:rPr lang="en" sz="1800">
                <a:solidFill>
                  <a:srgbClr val="000000"/>
                </a:solidFill>
                <a:latin typeface="Raleway"/>
                <a:ea typeface="Raleway"/>
                <a:cs typeface="Raleway"/>
                <a:sym typeface="Raleway"/>
              </a:rPr>
              <a:t>Tariq Khan</a:t>
            </a:r>
            <a:endParaRPr sz="1800">
              <a:solidFill>
                <a:srgbClr val="000000"/>
              </a:solidFill>
              <a:latin typeface="Raleway"/>
              <a:ea typeface="Raleway"/>
              <a:cs typeface="Raleway"/>
              <a:sym typeface="Raleway"/>
            </a:endParaRPr>
          </a:p>
          <a:p>
            <a:pPr indent="0" lvl="0" marL="0" rtl="0" algn="l">
              <a:spcBef>
                <a:spcPts val="0"/>
              </a:spcBef>
              <a:spcAft>
                <a:spcPts val="0"/>
              </a:spcAft>
              <a:buNone/>
            </a:pPr>
            <a:r>
              <a:rPr lang="en" sz="1800">
                <a:solidFill>
                  <a:srgbClr val="000000"/>
                </a:solidFill>
                <a:latin typeface="Raleway"/>
                <a:ea typeface="Raleway"/>
                <a:cs typeface="Raleway"/>
                <a:sym typeface="Raleway"/>
              </a:rPr>
              <a:t>Sagar Salvi</a:t>
            </a:r>
            <a:endParaRPr sz="1800">
              <a:solidFill>
                <a:srgbClr val="000000"/>
              </a:solidFill>
              <a:latin typeface="Raleway"/>
              <a:ea typeface="Raleway"/>
              <a:cs typeface="Raleway"/>
              <a:sym typeface="Raleway"/>
            </a:endParaRPr>
          </a:p>
          <a:p>
            <a:pPr indent="0" lvl="0" marL="0" rtl="0" algn="l">
              <a:spcBef>
                <a:spcPts val="0"/>
              </a:spcBef>
              <a:spcAft>
                <a:spcPts val="0"/>
              </a:spcAft>
              <a:buNone/>
            </a:pPr>
            <a:r>
              <a:t/>
            </a:r>
            <a:endParaRPr b="1" sz="1800">
              <a:solidFill>
                <a:srgbClr val="000000"/>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rPr>
              <a:t>Visualization &amp; Analyses</a:t>
            </a: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Shape 155"/>
          <p:cNvSpPr txBox="1"/>
          <p:nvPr>
            <p:ph type="ctrTitle"/>
          </p:nvPr>
        </p:nvSpPr>
        <p:spPr>
          <a:xfrm>
            <a:off x="727950" y="456550"/>
            <a:ext cx="7688100" cy="1164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t>Potential Outcomes</a:t>
            </a:r>
            <a:r>
              <a:rPr lang="en" sz="3400"/>
              <a:t> </a:t>
            </a:r>
            <a:endParaRPr sz="3400"/>
          </a:p>
        </p:txBody>
      </p:sp>
      <p:sp>
        <p:nvSpPr>
          <p:cNvPr id="156" name="Shape 156"/>
          <p:cNvSpPr txBox="1"/>
          <p:nvPr>
            <p:ph idx="1" type="subTitle"/>
          </p:nvPr>
        </p:nvSpPr>
        <p:spPr>
          <a:xfrm>
            <a:off x="727950" y="1443600"/>
            <a:ext cx="7306200" cy="3366300"/>
          </a:xfrm>
          <a:prstGeom prst="rect">
            <a:avLst/>
          </a:prstGeom>
        </p:spPr>
        <p:txBody>
          <a:bodyPr anchorCtr="0" anchor="t" bIns="91425" lIns="91425" spcFirstLastPara="1" rIns="91425" wrap="square" tIns="91425">
            <a:noAutofit/>
          </a:bodyPr>
          <a:lstStyle/>
          <a:p>
            <a:pPr indent="-381000" lvl="0" marL="457200" rtl="0">
              <a:lnSpc>
                <a:spcPct val="150000"/>
              </a:lnSpc>
              <a:spcBef>
                <a:spcPts val="0"/>
              </a:spcBef>
              <a:spcAft>
                <a:spcPts val="0"/>
              </a:spcAft>
              <a:buClr>
                <a:srgbClr val="000000"/>
              </a:buClr>
              <a:buSzPts val="2400"/>
              <a:buAutoNum type="arabicPeriod"/>
            </a:pPr>
            <a:r>
              <a:rPr lang="en" sz="2400">
                <a:solidFill>
                  <a:srgbClr val="000000"/>
                </a:solidFill>
              </a:rPr>
              <a:t>Overall tuition is on the rise in The United States</a:t>
            </a:r>
            <a:endParaRPr sz="2400">
              <a:solidFill>
                <a:srgbClr val="000000"/>
              </a:solidFill>
            </a:endParaRPr>
          </a:p>
          <a:p>
            <a:pPr indent="-381000" lvl="0" marL="457200" rtl="0">
              <a:lnSpc>
                <a:spcPct val="150000"/>
              </a:lnSpc>
              <a:spcBef>
                <a:spcPts val="0"/>
              </a:spcBef>
              <a:spcAft>
                <a:spcPts val="0"/>
              </a:spcAft>
              <a:buClr>
                <a:srgbClr val="000000"/>
              </a:buClr>
              <a:buSzPts val="2400"/>
              <a:buAutoNum type="arabicPeriod"/>
            </a:pPr>
            <a:r>
              <a:rPr lang="en" sz="2400">
                <a:solidFill>
                  <a:srgbClr val="000000"/>
                </a:solidFill>
              </a:rPr>
              <a:t>University growth rates are slowing</a:t>
            </a:r>
            <a:endParaRPr sz="2400">
              <a:solidFill>
                <a:srgbClr val="000000"/>
              </a:solidFill>
            </a:endParaRPr>
          </a:p>
          <a:p>
            <a:pPr indent="-381000" lvl="0" marL="457200" rtl="0">
              <a:lnSpc>
                <a:spcPct val="150000"/>
              </a:lnSpc>
              <a:spcBef>
                <a:spcPts val="0"/>
              </a:spcBef>
              <a:spcAft>
                <a:spcPts val="0"/>
              </a:spcAft>
              <a:buClr>
                <a:srgbClr val="000000"/>
              </a:buClr>
              <a:buSzPts val="2400"/>
              <a:buAutoNum type="arabicPeriod"/>
            </a:pPr>
            <a:r>
              <a:rPr lang="en" sz="2400">
                <a:solidFill>
                  <a:srgbClr val="000000"/>
                </a:solidFill>
              </a:rPr>
              <a:t>Trade school and community college growth rates are increasing</a:t>
            </a:r>
            <a:endParaRPr sz="2400">
              <a:solidFill>
                <a:srgbClr val="000000"/>
              </a:solidFill>
            </a:endParaRPr>
          </a:p>
          <a:p>
            <a:pPr indent="-381000" lvl="0" marL="457200" rtl="0">
              <a:lnSpc>
                <a:spcPct val="150000"/>
              </a:lnSpc>
              <a:spcBef>
                <a:spcPts val="0"/>
              </a:spcBef>
              <a:spcAft>
                <a:spcPts val="0"/>
              </a:spcAft>
              <a:buClr>
                <a:srgbClr val="000000"/>
              </a:buClr>
              <a:buSzPts val="2400"/>
              <a:buAutoNum type="arabicPeriod"/>
            </a:pPr>
            <a:r>
              <a:rPr lang="en" sz="2400">
                <a:solidFill>
                  <a:srgbClr val="000000"/>
                </a:solidFill>
              </a:rPr>
              <a:t>Postgraduate education programs enrollment will show a decreasing trend</a:t>
            </a:r>
            <a:endParaRPr sz="2400">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pic>
        <p:nvPicPr>
          <p:cNvPr id="161" name="Shape 161"/>
          <p:cNvPicPr preferRelativeResize="0"/>
          <p:nvPr/>
        </p:nvPicPr>
        <p:blipFill rotWithShape="1">
          <a:blip r:embed="rId3">
            <a:alphaModFix/>
          </a:blip>
          <a:srcRect b="8107" l="0" r="0" t="15194"/>
          <a:stretch/>
        </p:blipFill>
        <p:spPr>
          <a:xfrm>
            <a:off x="2419088" y="2008250"/>
            <a:ext cx="4305824" cy="2404974"/>
          </a:xfrm>
          <a:prstGeom prst="rect">
            <a:avLst/>
          </a:prstGeom>
          <a:noFill/>
          <a:ln>
            <a:noFill/>
          </a:ln>
        </p:spPr>
      </p:pic>
      <p:sp>
        <p:nvSpPr>
          <p:cNvPr id="162" name="Shape 162"/>
          <p:cNvSpPr txBox="1"/>
          <p:nvPr/>
        </p:nvSpPr>
        <p:spPr>
          <a:xfrm>
            <a:off x="0" y="504400"/>
            <a:ext cx="9144000" cy="83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Outcome 1. </a:t>
            </a:r>
            <a:r>
              <a:rPr b="1" lang="en" sz="2400">
                <a:latin typeface="Raleway"/>
                <a:ea typeface="Raleway"/>
                <a:cs typeface="Raleway"/>
                <a:sym typeface="Raleway"/>
              </a:rPr>
              <a:t>Overall tuition is on the rise </a:t>
            </a:r>
            <a:br>
              <a:rPr b="1" lang="en" sz="2400">
                <a:latin typeface="Raleway"/>
                <a:ea typeface="Raleway"/>
                <a:cs typeface="Raleway"/>
                <a:sym typeface="Raleway"/>
              </a:rPr>
            </a:br>
            <a:r>
              <a:rPr b="1" lang="en" sz="2400">
                <a:latin typeface="Raleway"/>
                <a:ea typeface="Raleway"/>
                <a:cs typeface="Raleway"/>
                <a:sym typeface="Raleway"/>
              </a:rPr>
              <a:t>in The United States</a:t>
            </a:r>
            <a:endParaRPr b="1" sz="2400">
              <a:latin typeface="Raleway"/>
              <a:ea typeface="Raleway"/>
              <a:cs typeface="Raleway"/>
              <a:sym typeface="Raleway"/>
            </a:endParaRPr>
          </a:p>
        </p:txBody>
      </p:sp>
      <p:sp>
        <p:nvSpPr>
          <p:cNvPr id="163" name="Shape 163"/>
          <p:cNvSpPr txBox="1"/>
          <p:nvPr>
            <p:ph idx="1" type="subTitle"/>
          </p:nvPr>
        </p:nvSpPr>
        <p:spPr>
          <a:xfrm>
            <a:off x="2935050" y="1703150"/>
            <a:ext cx="3273900" cy="305100"/>
          </a:xfrm>
          <a:prstGeom prst="rect">
            <a:avLst/>
          </a:prstGeom>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000">
                <a:solidFill>
                  <a:srgbClr val="000000"/>
                </a:solidFill>
              </a:rPr>
              <a:t>Education Costs Breakdown</a:t>
            </a:r>
            <a:endParaRPr sz="1000"/>
          </a:p>
        </p:txBody>
      </p:sp>
      <p:pic>
        <p:nvPicPr>
          <p:cNvPr id="164" name="Shape 164"/>
          <p:cNvPicPr preferRelativeResize="0"/>
          <p:nvPr/>
        </p:nvPicPr>
        <p:blipFill>
          <a:blip r:embed="rId4">
            <a:alphaModFix/>
          </a:blip>
          <a:stretch>
            <a:fillRect/>
          </a:stretch>
        </p:blipFill>
        <p:spPr>
          <a:xfrm>
            <a:off x="7764025" y="4584800"/>
            <a:ext cx="1178875" cy="348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pic>
        <p:nvPicPr>
          <p:cNvPr id="169" name="Shape 169"/>
          <p:cNvPicPr preferRelativeResize="0"/>
          <p:nvPr/>
        </p:nvPicPr>
        <p:blipFill rotWithShape="1">
          <a:blip r:embed="rId3">
            <a:alphaModFix/>
          </a:blip>
          <a:srcRect b="4488" l="0" r="0" t="12551"/>
          <a:stretch/>
        </p:blipFill>
        <p:spPr>
          <a:xfrm>
            <a:off x="1600200" y="1918150"/>
            <a:ext cx="5943600" cy="1762125"/>
          </a:xfrm>
          <a:prstGeom prst="rect">
            <a:avLst/>
          </a:prstGeom>
          <a:noFill/>
          <a:ln>
            <a:noFill/>
          </a:ln>
        </p:spPr>
      </p:pic>
      <p:sp>
        <p:nvSpPr>
          <p:cNvPr id="170" name="Shape 170"/>
          <p:cNvSpPr txBox="1"/>
          <p:nvPr/>
        </p:nvSpPr>
        <p:spPr>
          <a:xfrm>
            <a:off x="3798300" y="1321525"/>
            <a:ext cx="1663800" cy="384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71" name="Shape 171"/>
          <p:cNvSpPr txBox="1"/>
          <p:nvPr/>
        </p:nvSpPr>
        <p:spPr>
          <a:xfrm>
            <a:off x="0" y="414825"/>
            <a:ext cx="9144000" cy="99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Outcome 1. Overall tuition is on the rise </a:t>
            </a:r>
            <a:br>
              <a:rPr b="1" lang="en" sz="2400">
                <a:latin typeface="Raleway"/>
                <a:ea typeface="Raleway"/>
                <a:cs typeface="Raleway"/>
                <a:sym typeface="Raleway"/>
              </a:rPr>
            </a:br>
            <a:r>
              <a:rPr b="1" lang="en" sz="2400">
                <a:latin typeface="Raleway"/>
                <a:ea typeface="Raleway"/>
                <a:cs typeface="Raleway"/>
                <a:sym typeface="Raleway"/>
              </a:rPr>
              <a:t>in The United States</a:t>
            </a:r>
            <a:endParaRPr b="1" sz="2400">
              <a:latin typeface="Raleway"/>
              <a:ea typeface="Raleway"/>
              <a:cs typeface="Raleway"/>
              <a:sym typeface="Raleway"/>
            </a:endParaRPr>
          </a:p>
        </p:txBody>
      </p:sp>
      <p:sp>
        <p:nvSpPr>
          <p:cNvPr id="172" name="Shape 172"/>
          <p:cNvSpPr txBox="1"/>
          <p:nvPr/>
        </p:nvSpPr>
        <p:spPr>
          <a:xfrm>
            <a:off x="1841550" y="3724200"/>
            <a:ext cx="5460900" cy="79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latin typeface="Lato"/>
                <a:ea typeface="Lato"/>
                <a:cs typeface="Lato"/>
                <a:sym typeface="Lato"/>
              </a:rPr>
              <a:t>Tuition costs have been steadily rising from 99-14. </a:t>
            </a:r>
            <a:endParaRPr b="1" sz="1600">
              <a:latin typeface="Lato"/>
              <a:ea typeface="Lato"/>
              <a:cs typeface="Lato"/>
              <a:sym typeface="Lato"/>
            </a:endParaRPr>
          </a:p>
        </p:txBody>
      </p:sp>
      <p:sp>
        <p:nvSpPr>
          <p:cNvPr id="173" name="Shape 173"/>
          <p:cNvSpPr/>
          <p:nvPr/>
        </p:nvSpPr>
        <p:spPr>
          <a:xfrm rot="10800000">
            <a:off x="1980173" y="3902704"/>
            <a:ext cx="245700" cy="438900"/>
          </a:xfrm>
          <a:prstGeom prst="downArrow">
            <a:avLst>
              <a:gd fmla="val 50000" name="adj1"/>
              <a:gd fmla="val 50000" name="adj2"/>
            </a:avLst>
          </a:prstGeom>
          <a:solidFill>
            <a:srgbClr val="6AA84F"/>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174" name="Shape 174"/>
          <p:cNvPicPr preferRelativeResize="0"/>
          <p:nvPr/>
        </p:nvPicPr>
        <p:blipFill rotWithShape="1">
          <a:blip r:embed="rId4">
            <a:alphaModFix/>
          </a:blip>
          <a:srcRect b="14037" l="0" r="0" t="0"/>
          <a:stretch/>
        </p:blipFill>
        <p:spPr>
          <a:xfrm>
            <a:off x="7790158" y="4319350"/>
            <a:ext cx="1213617" cy="555300"/>
          </a:xfrm>
          <a:prstGeom prst="rect">
            <a:avLst/>
          </a:prstGeom>
          <a:noFill/>
          <a:ln>
            <a:noFill/>
          </a:ln>
        </p:spPr>
      </p:pic>
      <p:sp>
        <p:nvSpPr>
          <p:cNvPr id="175" name="Shape 175"/>
          <p:cNvSpPr txBox="1"/>
          <p:nvPr>
            <p:ph idx="1" type="subTitle"/>
          </p:nvPr>
        </p:nvSpPr>
        <p:spPr>
          <a:xfrm>
            <a:off x="3444600" y="1597744"/>
            <a:ext cx="2254800" cy="320400"/>
          </a:xfrm>
          <a:prstGeom prst="rect">
            <a:avLst/>
          </a:prstGeom>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000">
                <a:solidFill>
                  <a:srgbClr val="000000"/>
                </a:solidFill>
              </a:rPr>
              <a:t>Tuition Cost Trends</a:t>
            </a:r>
            <a:endParaRPr sz="1000">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Shape 180"/>
          <p:cNvSpPr txBox="1"/>
          <p:nvPr>
            <p:ph idx="1" type="subTitle"/>
          </p:nvPr>
        </p:nvSpPr>
        <p:spPr>
          <a:xfrm>
            <a:off x="3444750" y="1630219"/>
            <a:ext cx="2254800" cy="320400"/>
          </a:xfrm>
          <a:prstGeom prst="rect">
            <a:avLst/>
          </a:prstGeom>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000">
                <a:solidFill>
                  <a:srgbClr val="000000"/>
                </a:solidFill>
              </a:rPr>
              <a:t>Tuition Cost Trends</a:t>
            </a:r>
            <a:endParaRPr sz="1000">
              <a:solidFill>
                <a:srgbClr val="000000"/>
              </a:solidFill>
            </a:endParaRPr>
          </a:p>
        </p:txBody>
      </p:sp>
      <p:pic>
        <p:nvPicPr>
          <p:cNvPr id="181" name="Shape 181"/>
          <p:cNvPicPr preferRelativeResize="0"/>
          <p:nvPr/>
        </p:nvPicPr>
        <p:blipFill rotWithShape="1">
          <a:blip r:embed="rId3">
            <a:alphaModFix/>
          </a:blip>
          <a:srcRect b="4488" l="0" r="0" t="12551"/>
          <a:stretch/>
        </p:blipFill>
        <p:spPr>
          <a:xfrm>
            <a:off x="1600350" y="1950625"/>
            <a:ext cx="5943600" cy="1762125"/>
          </a:xfrm>
          <a:prstGeom prst="rect">
            <a:avLst/>
          </a:prstGeom>
          <a:noFill/>
          <a:ln>
            <a:noFill/>
          </a:ln>
        </p:spPr>
      </p:pic>
      <p:pic>
        <p:nvPicPr>
          <p:cNvPr id="182" name="Shape 182"/>
          <p:cNvPicPr preferRelativeResize="0"/>
          <p:nvPr/>
        </p:nvPicPr>
        <p:blipFill rotWithShape="1">
          <a:blip r:embed="rId4">
            <a:alphaModFix/>
          </a:blip>
          <a:srcRect b="14037" l="0" r="0" t="0"/>
          <a:stretch/>
        </p:blipFill>
        <p:spPr>
          <a:xfrm>
            <a:off x="7790158" y="4319350"/>
            <a:ext cx="1213617" cy="555300"/>
          </a:xfrm>
          <a:prstGeom prst="rect">
            <a:avLst/>
          </a:prstGeom>
          <a:noFill/>
          <a:ln>
            <a:noFill/>
          </a:ln>
        </p:spPr>
      </p:pic>
      <p:sp>
        <p:nvSpPr>
          <p:cNvPr id="183" name="Shape 183"/>
          <p:cNvSpPr txBox="1"/>
          <p:nvPr/>
        </p:nvSpPr>
        <p:spPr>
          <a:xfrm>
            <a:off x="150" y="414825"/>
            <a:ext cx="9144000" cy="99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Outcome 1. Overall tuition is on the rise </a:t>
            </a:r>
            <a:br>
              <a:rPr b="1" lang="en" sz="2400">
                <a:latin typeface="Raleway"/>
                <a:ea typeface="Raleway"/>
                <a:cs typeface="Raleway"/>
                <a:sym typeface="Raleway"/>
              </a:rPr>
            </a:br>
            <a:r>
              <a:rPr b="1" lang="en" sz="2400">
                <a:latin typeface="Raleway"/>
                <a:ea typeface="Raleway"/>
                <a:cs typeface="Raleway"/>
                <a:sym typeface="Raleway"/>
              </a:rPr>
              <a:t>in The United States</a:t>
            </a:r>
            <a:endParaRPr b="1" sz="2400">
              <a:latin typeface="Raleway"/>
              <a:ea typeface="Raleway"/>
              <a:cs typeface="Raleway"/>
              <a:sym typeface="Raleway"/>
            </a:endParaRPr>
          </a:p>
        </p:txBody>
      </p:sp>
      <p:sp>
        <p:nvSpPr>
          <p:cNvPr id="184" name="Shape 184"/>
          <p:cNvSpPr txBox="1"/>
          <p:nvPr/>
        </p:nvSpPr>
        <p:spPr>
          <a:xfrm>
            <a:off x="2291240" y="3769302"/>
            <a:ext cx="3786600" cy="7959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0"/>
              </a:spcAft>
              <a:buNone/>
            </a:pPr>
            <a:r>
              <a:rPr b="1" lang="en" sz="1600">
                <a:latin typeface="Lato"/>
                <a:ea typeface="Lato"/>
                <a:cs typeface="Lato"/>
                <a:sym typeface="Lato"/>
              </a:rPr>
              <a:t>Tuition  </a:t>
            </a:r>
            <a:endParaRPr b="1" sz="1600">
              <a:latin typeface="Lato"/>
              <a:ea typeface="Lato"/>
              <a:cs typeface="Lato"/>
              <a:sym typeface="Lato"/>
            </a:endParaRPr>
          </a:p>
          <a:p>
            <a:pPr indent="0" lvl="0" marL="0" rtl="0">
              <a:lnSpc>
                <a:spcPct val="115000"/>
              </a:lnSpc>
              <a:spcBef>
                <a:spcPts val="0"/>
              </a:spcBef>
              <a:spcAft>
                <a:spcPts val="0"/>
              </a:spcAft>
              <a:buNone/>
            </a:pPr>
            <a:r>
              <a:rPr b="1" lang="en" sz="1600">
                <a:latin typeface="Lato"/>
                <a:ea typeface="Lato"/>
                <a:cs typeface="Lato"/>
                <a:sym typeface="Lato"/>
              </a:rPr>
              <a:t>Inflation </a:t>
            </a:r>
            <a:endParaRPr b="1" sz="1600">
              <a:latin typeface="Lato"/>
              <a:ea typeface="Lato"/>
              <a:cs typeface="Lato"/>
              <a:sym typeface="Lato"/>
            </a:endParaRPr>
          </a:p>
        </p:txBody>
      </p:sp>
      <p:sp>
        <p:nvSpPr>
          <p:cNvPr id="185" name="Shape 185"/>
          <p:cNvSpPr txBox="1"/>
          <p:nvPr/>
        </p:nvSpPr>
        <p:spPr>
          <a:xfrm>
            <a:off x="4477975" y="3852225"/>
            <a:ext cx="2689500" cy="6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latin typeface="Lato"/>
                <a:ea typeface="Lato"/>
                <a:cs typeface="Lato"/>
                <a:sym typeface="Lato"/>
              </a:rPr>
              <a:t>Median household Income </a:t>
            </a:r>
            <a:endParaRPr b="1" sz="1600">
              <a:latin typeface="Lato"/>
              <a:ea typeface="Lato"/>
              <a:cs typeface="Lato"/>
              <a:sym typeface="Lato"/>
            </a:endParaRPr>
          </a:p>
          <a:p>
            <a:pPr indent="0" lvl="0" marL="0" rtl="0" algn="ctr">
              <a:spcBef>
                <a:spcPts val="0"/>
              </a:spcBef>
              <a:spcAft>
                <a:spcPts val="0"/>
              </a:spcAft>
              <a:buNone/>
            </a:pPr>
            <a:r>
              <a:rPr b="1" lang="en" sz="1600">
                <a:latin typeface="Lato"/>
                <a:ea typeface="Lato"/>
                <a:cs typeface="Lato"/>
                <a:sym typeface="Lato"/>
              </a:rPr>
              <a:t>F</a:t>
            </a:r>
            <a:r>
              <a:rPr b="1" lang="en" sz="1600">
                <a:latin typeface="Lato"/>
                <a:ea typeface="Lato"/>
                <a:cs typeface="Lato"/>
                <a:sym typeface="Lato"/>
              </a:rPr>
              <a:t>inancial assistance</a:t>
            </a:r>
            <a:endParaRPr b="1" sz="1600">
              <a:latin typeface="Lato"/>
              <a:ea typeface="Lato"/>
              <a:cs typeface="Lato"/>
              <a:sym typeface="Lato"/>
            </a:endParaRPr>
          </a:p>
        </p:txBody>
      </p:sp>
      <p:sp>
        <p:nvSpPr>
          <p:cNvPr id="186" name="Shape 186"/>
          <p:cNvSpPr/>
          <p:nvPr/>
        </p:nvSpPr>
        <p:spPr>
          <a:xfrm>
            <a:off x="4232275" y="3947763"/>
            <a:ext cx="245700" cy="438900"/>
          </a:xfrm>
          <a:prstGeom prst="downArrow">
            <a:avLst>
              <a:gd fmla="val 50000" name="adj1"/>
              <a:gd fmla="val 50000" name="adj2"/>
            </a:avLst>
          </a:prstGeom>
          <a:solidFill>
            <a:srgbClr val="85200C"/>
          </a:solidFill>
          <a:ln cap="flat" cmpd="sng" w="9525">
            <a:solidFill>
              <a:srgbClr val="A61C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rot="10800000">
            <a:off x="1976523" y="3935179"/>
            <a:ext cx="245700" cy="438900"/>
          </a:xfrm>
          <a:prstGeom prst="downArrow">
            <a:avLst>
              <a:gd fmla="val 50000" name="adj1"/>
              <a:gd fmla="val 50000" name="adj2"/>
            </a:avLst>
          </a:prstGeom>
          <a:solidFill>
            <a:srgbClr val="6AA84F"/>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Shape 192"/>
          <p:cNvSpPr txBox="1"/>
          <p:nvPr>
            <p:ph idx="1" type="subTitle"/>
          </p:nvPr>
        </p:nvSpPr>
        <p:spPr>
          <a:xfrm>
            <a:off x="501100" y="1590350"/>
            <a:ext cx="3096300" cy="1887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u="sng">
                <a:solidFill>
                  <a:srgbClr val="000000"/>
                </a:solidFill>
              </a:rPr>
              <a:t>University Enrollment Trends</a:t>
            </a:r>
            <a:r>
              <a:rPr lang="en" sz="1800">
                <a:solidFill>
                  <a:srgbClr val="000000"/>
                </a:solidFill>
              </a:rPr>
              <a:t>:</a:t>
            </a:r>
            <a:endParaRPr sz="1800">
              <a:solidFill>
                <a:srgbClr val="000000"/>
              </a:solidFill>
            </a:endParaRPr>
          </a:p>
          <a:p>
            <a:pPr indent="0" lvl="0" marL="0">
              <a:spcBef>
                <a:spcPts val="0"/>
              </a:spcBef>
              <a:spcAft>
                <a:spcPts val="0"/>
              </a:spcAft>
              <a:buNone/>
            </a:pPr>
            <a:r>
              <a:t/>
            </a:r>
            <a:endParaRPr sz="1400">
              <a:solidFill>
                <a:srgbClr val="000000"/>
              </a:solidFill>
            </a:endParaRPr>
          </a:p>
          <a:p>
            <a:pPr indent="0" lvl="0" marL="0" rtl="0">
              <a:spcBef>
                <a:spcPts val="0"/>
              </a:spcBef>
              <a:spcAft>
                <a:spcPts val="0"/>
              </a:spcAft>
              <a:buNone/>
            </a:pPr>
            <a:r>
              <a:rPr lang="en">
                <a:solidFill>
                  <a:srgbClr val="000000"/>
                </a:solidFill>
              </a:rPr>
              <a:t>Despite the increase in tuition hikes, enrollment at 4 yr and 2 yr programs actually </a:t>
            </a:r>
            <a:r>
              <a:rPr b="1" lang="en">
                <a:solidFill>
                  <a:srgbClr val="000000"/>
                </a:solidFill>
              </a:rPr>
              <a:t>increased</a:t>
            </a:r>
            <a:r>
              <a:rPr lang="en">
                <a:solidFill>
                  <a:srgbClr val="000000"/>
                </a:solidFill>
              </a:rPr>
              <a:t>. </a:t>
            </a:r>
            <a:endParaRPr sz="1400">
              <a:solidFill>
                <a:srgbClr val="000000"/>
              </a:solidFill>
            </a:endParaRPr>
          </a:p>
        </p:txBody>
      </p:sp>
      <p:pic>
        <p:nvPicPr>
          <p:cNvPr id="193" name="Shape 193"/>
          <p:cNvPicPr preferRelativeResize="0"/>
          <p:nvPr/>
        </p:nvPicPr>
        <p:blipFill rotWithShape="1">
          <a:blip r:embed="rId3">
            <a:alphaModFix/>
          </a:blip>
          <a:srcRect b="0" l="-1122" r="0" t="0"/>
          <a:stretch/>
        </p:blipFill>
        <p:spPr>
          <a:xfrm>
            <a:off x="3685175" y="1590350"/>
            <a:ext cx="5244325" cy="2189000"/>
          </a:xfrm>
          <a:prstGeom prst="rect">
            <a:avLst/>
          </a:prstGeom>
          <a:noFill/>
          <a:ln>
            <a:noFill/>
          </a:ln>
        </p:spPr>
      </p:pic>
      <p:sp>
        <p:nvSpPr>
          <p:cNvPr id="194" name="Shape 194"/>
          <p:cNvSpPr txBox="1"/>
          <p:nvPr/>
        </p:nvSpPr>
        <p:spPr>
          <a:xfrm>
            <a:off x="501100" y="3939288"/>
            <a:ext cx="2397000" cy="51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u="sng">
                <a:latin typeface="Lato"/>
                <a:ea typeface="Lato"/>
                <a:cs typeface="Lato"/>
                <a:sym typeface="Lato"/>
              </a:rPr>
              <a:t>Min-Max</a:t>
            </a:r>
            <a:r>
              <a:rPr lang="en" u="sng"/>
              <a:t> </a:t>
            </a:r>
            <a:r>
              <a:rPr b="1" lang="en" u="sng">
                <a:latin typeface="Lato"/>
                <a:ea typeface="Lato"/>
                <a:cs typeface="Lato"/>
                <a:sym typeface="Lato"/>
              </a:rPr>
              <a:t>Normalization</a:t>
            </a:r>
            <a:r>
              <a:rPr lang="en" u="sng"/>
              <a:t>:</a:t>
            </a:r>
            <a:endParaRPr u="sng"/>
          </a:p>
          <a:p>
            <a:pPr indent="0" lvl="0" marL="0">
              <a:spcBef>
                <a:spcPts val="0"/>
              </a:spcBef>
              <a:spcAft>
                <a:spcPts val="0"/>
              </a:spcAft>
              <a:buNone/>
            </a:pPr>
            <a:r>
              <a:t/>
            </a:r>
            <a:endParaRPr u="sng"/>
          </a:p>
          <a:p>
            <a:pPr indent="0" lvl="0" marL="0">
              <a:spcBef>
                <a:spcPts val="0"/>
              </a:spcBef>
              <a:spcAft>
                <a:spcPts val="0"/>
              </a:spcAft>
              <a:buNone/>
            </a:pPr>
            <a:r>
              <a:t/>
            </a:r>
            <a:endParaRPr u="sng"/>
          </a:p>
        </p:txBody>
      </p:sp>
      <p:pic>
        <p:nvPicPr>
          <p:cNvPr id="195" name="Shape 195"/>
          <p:cNvPicPr preferRelativeResize="0"/>
          <p:nvPr/>
        </p:nvPicPr>
        <p:blipFill>
          <a:blip r:embed="rId4">
            <a:alphaModFix/>
          </a:blip>
          <a:stretch>
            <a:fillRect/>
          </a:stretch>
        </p:blipFill>
        <p:spPr>
          <a:xfrm>
            <a:off x="571325" y="4309825"/>
            <a:ext cx="4327225" cy="623175"/>
          </a:xfrm>
          <a:prstGeom prst="rect">
            <a:avLst/>
          </a:prstGeom>
          <a:noFill/>
          <a:ln>
            <a:noFill/>
          </a:ln>
        </p:spPr>
      </p:pic>
      <p:sp>
        <p:nvSpPr>
          <p:cNvPr id="196" name="Shape 196"/>
          <p:cNvSpPr txBox="1"/>
          <p:nvPr/>
        </p:nvSpPr>
        <p:spPr>
          <a:xfrm>
            <a:off x="1408150" y="321175"/>
            <a:ext cx="6969300" cy="9582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 sz="2400">
                <a:latin typeface="Raleway"/>
                <a:ea typeface="Raleway"/>
                <a:cs typeface="Raleway"/>
                <a:sym typeface="Raleway"/>
              </a:rPr>
              <a:t>Outcome 2. </a:t>
            </a:r>
            <a:r>
              <a:rPr b="1" lang="en" sz="2400">
                <a:latin typeface="Lato"/>
                <a:ea typeface="Lato"/>
                <a:cs typeface="Lato"/>
                <a:sym typeface="Lato"/>
              </a:rPr>
              <a:t>University growth rates are slowing</a:t>
            </a:r>
            <a:endParaRPr b="1" sz="2400">
              <a:latin typeface="Raleway"/>
              <a:ea typeface="Raleway"/>
              <a:cs typeface="Raleway"/>
              <a:sym typeface="Raleway"/>
            </a:endParaRPr>
          </a:p>
        </p:txBody>
      </p:sp>
      <p:sp>
        <p:nvSpPr>
          <p:cNvPr id="197" name="Shape 197"/>
          <p:cNvSpPr/>
          <p:nvPr/>
        </p:nvSpPr>
        <p:spPr>
          <a:xfrm rot="10800000">
            <a:off x="167623" y="2539279"/>
            <a:ext cx="245700" cy="438900"/>
          </a:xfrm>
          <a:prstGeom prst="downArrow">
            <a:avLst>
              <a:gd fmla="val 50000" name="adj1"/>
              <a:gd fmla="val 50000" name="adj2"/>
            </a:avLst>
          </a:prstGeom>
          <a:solidFill>
            <a:srgbClr val="6AA84F"/>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198" name="Shape 198"/>
          <p:cNvPicPr preferRelativeResize="0"/>
          <p:nvPr/>
        </p:nvPicPr>
        <p:blipFill>
          <a:blip r:embed="rId5">
            <a:alphaModFix/>
          </a:blip>
          <a:stretch>
            <a:fillRect/>
          </a:stretch>
        </p:blipFill>
        <p:spPr>
          <a:xfrm>
            <a:off x="7764025" y="4584800"/>
            <a:ext cx="1178875" cy="348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par>
                                <p:cTn fill="hold" nodeType="with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Shape 203"/>
          <p:cNvSpPr txBox="1"/>
          <p:nvPr>
            <p:ph idx="1" type="subTitle"/>
          </p:nvPr>
        </p:nvSpPr>
        <p:spPr>
          <a:xfrm>
            <a:off x="433850" y="1468975"/>
            <a:ext cx="2958000" cy="2992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u="sng">
                <a:solidFill>
                  <a:srgbClr val="000000"/>
                </a:solidFill>
              </a:rPr>
              <a:t>University Enrollment Trends</a:t>
            </a:r>
            <a:r>
              <a:rPr lang="en">
                <a:solidFill>
                  <a:srgbClr val="000000"/>
                </a:solidFill>
              </a:rPr>
              <a:t>:</a:t>
            </a:r>
            <a:endParaRPr>
              <a:solidFill>
                <a:srgbClr val="000000"/>
              </a:solidFill>
            </a:endParaRPr>
          </a:p>
          <a:p>
            <a:pPr indent="0" lvl="0" marL="0" rtl="0">
              <a:spcBef>
                <a:spcPts val="0"/>
              </a:spcBef>
              <a:spcAft>
                <a:spcPts val="0"/>
              </a:spcAft>
              <a:buNone/>
            </a:pPr>
            <a:r>
              <a:rPr lang="en" sz="1400">
                <a:solidFill>
                  <a:srgbClr val="000000"/>
                </a:solidFill>
              </a:rPr>
              <a:t> </a:t>
            </a:r>
            <a:endParaRPr sz="1400">
              <a:solidFill>
                <a:srgbClr val="000000"/>
              </a:solidFill>
            </a:endParaRPr>
          </a:p>
          <a:p>
            <a:pPr indent="0" lvl="0" marL="0" rtl="0">
              <a:spcBef>
                <a:spcPts val="0"/>
              </a:spcBef>
              <a:spcAft>
                <a:spcPts val="0"/>
              </a:spcAft>
              <a:buNone/>
            </a:pPr>
            <a:r>
              <a:rPr lang="en">
                <a:solidFill>
                  <a:srgbClr val="000000"/>
                </a:solidFill>
              </a:rPr>
              <a:t>To account for the discrepancy between male and female enrollment :</a:t>
            </a:r>
            <a:endParaRPr>
              <a:solidFill>
                <a:srgbClr val="000000"/>
              </a:solidFill>
            </a:endParaRPr>
          </a:p>
          <a:p>
            <a:pPr indent="0" lvl="0" marL="0" rtl="0">
              <a:spcBef>
                <a:spcPts val="0"/>
              </a:spcBef>
              <a:spcAft>
                <a:spcPts val="0"/>
              </a:spcAft>
              <a:buNone/>
            </a:pPr>
            <a:r>
              <a:t/>
            </a:r>
            <a:endParaRPr sz="1400">
              <a:solidFill>
                <a:srgbClr val="000000"/>
              </a:solidFill>
            </a:endParaRPr>
          </a:p>
          <a:p>
            <a:pPr indent="-317500" lvl="0" marL="457200" rtl="0">
              <a:spcBef>
                <a:spcPts val="0"/>
              </a:spcBef>
              <a:spcAft>
                <a:spcPts val="0"/>
              </a:spcAft>
              <a:buClr>
                <a:srgbClr val="000000"/>
              </a:buClr>
              <a:buSzPts val="1400"/>
              <a:buChar char="●"/>
            </a:pPr>
            <a:r>
              <a:rPr lang="en" sz="1400">
                <a:solidFill>
                  <a:srgbClr val="000000"/>
                </a:solidFill>
              </a:rPr>
              <a:t>Families expected less males to go to college , parents would not plan financially for their child to attend whereas with females they started planning for college from an early age. [3]</a:t>
            </a:r>
            <a:endParaRPr sz="1400">
              <a:solidFill>
                <a:srgbClr val="000000"/>
              </a:solidFill>
            </a:endParaRPr>
          </a:p>
          <a:p>
            <a:pPr indent="0" lvl="0" marL="0" rtl="0">
              <a:spcBef>
                <a:spcPts val="0"/>
              </a:spcBef>
              <a:spcAft>
                <a:spcPts val="0"/>
              </a:spcAft>
              <a:buNone/>
            </a:pPr>
            <a:r>
              <a:rPr lang="en" sz="1400">
                <a:solidFill>
                  <a:srgbClr val="000000"/>
                </a:solidFill>
              </a:rPr>
              <a:t>	</a:t>
            </a:r>
            <a:endParaRPr sz="1400">
              <a:solidFill>
                <a:srgbClr val="000000"/>
              </a:solidFill>
            </a:endParaRPr>
          </a:p>
        </p:txBody>
      </p:sp>
      <p:pic>
        <p:nvPicPr>
          <p:cNvPr id="204" name="Shape 204"/>
          <p:cNvPicPr preferRelativeResize="0"/>
          <p:nvPr/>
        </p:nvPicPr>
        <p:blipFill rotWithShape="1">
          <a:blip r:embed="rId3">
            <a:alphaModFix/>
          </a:blip>
          <a:srcRect b="1888" l="0" r="0" t="6013"/>
          <a:stretch/>
        </p:blipFill>
        <p:spPr>
          <a:xfrm>
            <a:off x="3575025" y="1861950"/>
            <a:ext cx="5496775" cy="2206550"/>
          </a:xfrm>
          <a:prstGeom prst="rect">
            <a:avLst/>
          </a:prstGeom>
          <a:noFill/>
          <a:ln>
            <a:noFill/>
          </a:ln>
        </p:spPr>
      </p:pic>
      <p:pic>
        <p:nvPicPr>
          <p:cNvPr id="205" name="Shape 205"/>
          <p:cNvPicPr preferRelativeResize="0"/>
          <p:nvPr/>
        </p:nvPicPr>
        <p:blipFill>
          <a:blip r:embed="rId4">
            <a:alphaModFix/>
          </a:blip>
          <a:stretch>
            <a:fillRect/>
          </a:stretch>
        </p:blipFill>
        <p:spPr>
          <a:xfrm>
            <a:off x="7764025" y="4584800"/>
            <a:ext cx="1178875" cy="348200"/>
          </a:xfrm>
          <a:prstGeom prst="rect">
            <a:avLst/>
          </a:prstGeom>
          <a:noFill/>
          <a:ln>
            <a:noFill/>
          </a:ln>
        </p:spPr>
      </p:pic>
      <p:sp>
        <p:nvSpPr>
          <p:cNvPr id="206" name="Shape 206"/>
          <p:cNvSpPr txBox="1"/>
          <p:nvPr/>
        </p:nvSpPr>
        <p:spPr>
          <a:xfrm>
            <a:off x="0" y="331700"/>
            <a:ext cx="9144000" cy="95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Outcome 2. </a:t>
            </a:r>
            <a:r>
              <a:rPr b="1" lang="en" sz="2400">
                <a:latin typeface="Lato"/>
                <a:ea typeface="Lato"/>
                <a:cs typeface="Lato"/>
                <a:sym typeface="Lato"/>
              </a:rPr>
              <a:t>University growth rates are slowing</a:t>
            </a:r>
            <a:endParaRPr b="1" sz="2400">
              <a:latin typeface="Raleway"/>
              <a:ea typeface="Raleway"/>
              <a:cs typeface="Raleway"/>
              <a:sym typeface="Ralew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Shape 211"/>
          <p:cNvSpPr txBox="1"/>
          <p:nvPr/>
        </p:nvSpPr>
        <p:spPr>
          <a:xfrm>
            <a:off x="323475" y="1628251"/>
            <a:ext cx="2727300" cy="2833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600" u="sng">
                <a:latin typeface="Lato"/>
                <a:ea typeface="Lato"/>
                <a:cs typeface="Lato"/>
                <a:sym typeface="Lato"/>
              </a:rPr>
              <a:t>Vocational School Trends:</a:t>
            </a:r>
            <a:r>
              <a:rPr lang="en" sz="1600">
                <a:latin typeface="Lato"/>
                <a:ea typeface="Lato"/>
                <a:cs typeface="Lato"/>
                <a:sym typeface="Lato"/>
              </a:rPr>
              <a:t>  </a:t>
            </a:r>
            <a:endParaRPr sz="1600">
              <a:latin typeface="Lato"/>
              <a:ea typeface="Lato"/>
              <a:cs typeface="Lato"/>
              <a:sym typeface="Lato"/>
            </a:endParaRPr>
          </a:p>
          <a:p>
            <a:pPr indent="0" lvl="0" marL="0">
              <a:spcBef>
                <a:spcPts val="0"/>
              </a:spcBef>
              <a:spcAft>
                <a:spcPts val="0"/>
              </a:spcAft>
              <a:buNone/>
            </a:pPr>
            <a:br>
              <a:rPr lang="en" sz="1600">
                <a:latin typeface="Lato"/>
                <a:ea typeface="Lato"/>
                <a:cs typeface="Lato"/>
                <a:sym typeface="Lato"/>
              </a:rPr>
            </a:br>
            <a:r>
              <a:rPr lang="en" sz="1600">
                <a:latin typeface="Lato"/>
                <a:ea typeface="Lato"/>
                <a:cs typeface="Lato"/>
                <a:sym typeface="Lato"/>
              </a:rPr>
              <a:t>Enrollment rates in trade schools has increased steadily since 1985. </a:t>
            </a:r>
            <a:endParaRPr sz="1600">
              <a:latin typeface="Lato"/>
              <a:ea typeface="Lato"/>
              <a:cs typeface="Lato"/>
              <a:sym typeface="Lato"/>
            </a:endParaRPr>
          </a:p>
          <a:p>
            <a:pPr indent="0" lvl="0" marL="0">
              <a:spcBef>
                <a:spcPts val="0"/>
              </a:spcBef>
              <a:spcAft>
                <a:spcPts val="0"/>
              </a:spcAft>
              <a:buNone/>
            </a:pPr>
            <a:r>
              <a:t/>
            </a:r>
            <a:endParaRPr sz="1600">
              <a:latin typeface="Lato"/>
              <a:ea typeface="Lato"/>
              <a:cs typeface="Lato"/>
              <a:sym typeface="Lato"/>
            </a:endParaRPr>
          </a:p>
          <a:p>
            <a:pPr indent="-330200" lvl="0" marL="457200">
              <a:spcBef>
                <a:spcPts val="0"/>
              </a:spcBef>
              <a:spcAft>
                <a:spcPts val="0"/>
              </a:spcAft>
              <a:buSzPts val="1600"/>
              <a:buFont typeface="Lato"/>
              <a:buChar char="●"/>
            </a:pPr>
            <a:r>
              <a:rPr lang="en" sz="1600">
                <a:latin typeface="Lato"/>
                <a:ea typeface="Lato"/>
                <a:cs typeface="Lato"/>
                <a:sym typeface="Lato"/>
              </a:rPr>
              <a:t>1970s spike in programs: data’s sudden inclusion of new nationally recognized schools.</a:t>
            </a:r>
            <a:endParaRPr sz="1600">
              <a:latin typeface="Lato"/>
              <a:ea typeface="Lato"/>
              <a:cs typeface="Lato"/>
              <a:sym typeface="Lato"/>
            </a:endParaRPr>
          </a:p>
          <a:p>
            <a:pPr indent="0" lvl="0" marL="0">
              <a:spcBef>
                <a:spcPts val="0"/>
              </a:spcBef>
              <a:spcAft>
                <a:spcPts val="0"/>
              </a:spcAft>
              <a:buNone/>
            </a:pPr>
            <a:r>
              <a:t/>
            </a:r>
            <a:endParaRPr/>
          </a:p>
        </p:txBody>
      </p:sp>
      <p:pic>
        <p:nvPicPr>
          <p:cNvPr id="212" name="Shape 212"/>
          <p:cNvPicPr preferRelativeResize="0"/>
          <p:nvPr/>
        </p:nvPicPr>
        <p:blipFill rotWithShape="1">
          <a:blip r:embed="rId3">
            <a:alphaModFix/>
          </a:blip>
          <a:srcRect b="6442" l="149" r="149" t="2557"/>
          <a:stretch/>
        </p:blipFill>
        <p:spPr>
          <a:xfrm>
            <a:off x="3050775" y="1758600"/>
            <a:ext cx="6083475" cy="2572475"/>
          </a:xfrm>
          <a:prstGeom prst="rect">
            <a:avLst/>
          </a:prstGeom>
          <a:noFill/>
          <a:ln>
            <a:noFill/>
          </a:ln>
        </p:spPr>
      </p:pic>
      <p:pic>
        <p:nvPicPr>
          <p:cNvPr id="213" name="Shape 213"/>
          <p:cNvPicPr preferRelativeResize="0"/>
          <p:nvPr/>
        </p:nvPicPr>
        <p:blipFill>
          <a:blip r:embed="rId4">
            <a:alphaModFix/>
          </a:blip>
          <a:stretch>
            <a:fillRect/>
          </a:stretch>
        </p:blipFill>
        <p:spPr>
          <a:xfrm>
            <a:off x="8508875" y="4555250"/>
            <a:ext cx="467675" cy="467675"/>
          </a:xfrm>
          <a:prstGeom prst="rect">
            <a:avLst/>
          </a:prstGeom>
          <a:noFill/>
          <a:ln>
            <a:noFill/>
          </a:ln>
        </p:spPr>
      </p:pic>
      <p:sp>
        <p:nvSpPr>
          <p:cNvPr id="214" name="Shape 214"/>
          <p:cNvSpPr txBox="1"/>
          <p:nvPr/>
        </p:nvSpPr>
        <p:spPr>
          <a:xfrm>
            <a:off x="0" y="352675"/>
            <a:ext cx="9144000" cy="95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Outcome 3. </a:t>
            </a:r>
            <a:r>
              <a:rPr b="1" lang="en" sz="2400">
                <a:latin typeface="Raleway"/>
                <a:ea typeface="Raleway"/>
                <a:cs typeface="Raleway"/>
                <a:sym typeface="Raleway"/>
              </a:rPr>
              <a:t>Trade school and community college </a:t>
            </a:r>
            <a:br>
              <a:rPr b="1" lang="en" sz="2400">
                <a:latin typeface="Raleway"/>
                <a:ea typeface="Raleway"/>
                <a:cs typeface="Raleway"/>
                <a:sym typeface="Raleway"/>
              </a:rPr>
            </a:br>
            <a:r>
              <a:rPr b="1" lang="en" sz="2400">
                <a:latin typeface="Raleway"/>
                <a:ea typeface="Raleway"/>
                <a:cs typeface="Raleway"/>
                <a:sym typeface="Raleway"/>
              </a:rPr>
              <a:t>growth rates are increasing</a:t>
            </a:r>
            <a:endParaRPr b="1" sz="2400">
              <a:latin typeface="Raleway"/>
              <a:ea typeface="Raleway"/>
              <a:cs typeface="Raleway"/>
              <a:sym typeface="Raleway"/>
            </a:endParaRPr>
          </a:p>
        </p:txBody>
      </p:sp>
      <p:sp>
        <p:nvSpPr>
          <p:cNvPr id="215" name="Shape 215"/>
          <p:cNvSpPr/>
          <p:nvPr/>
        </p:nvSpPr>
        <p:spPr>
          <a:xfrm rot="10800000">
            <a:off x="77773" y="2262179"/>
            <a:ext cx="245700" cy="438900"/>
          </a:xfrm>
          <a:prstGeom prst="downArrow">
            <a:avLst>
              <a:gd fmla="val 50000" name="adj1"/>
              <a:gd fmla="val 50000" name="adj2"/>
            </a:avLst>
          </a:prstGeom>
          <a:solidFill>
            <a:srgbClr val="6AA84F"/>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Shape 220"/>
          <p:cNvSpPr txBox="1"/>
          <p:nvPr/>
        </p:nvSpPr>
        <p:spPr>
          <a:xfrm>
            <a:off x="1634125" y="3524875"/>
            <a:ext cx="6198900" cy="876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600">
                <a:latin typeface="Lato"/>
                <a:ea typeface="Lato"/>
                <a:cs typeface="Lato"/>
                <a:sym typeface="Lato"/>
              </a:rPr>
              <a:t>I</a:t>
            </a:r>
            <a:r>
              <a:rPr lang="en" sz="1600">
                <a:latin typeface="Lato"/>
                <a:ea typeface="Lato"/>
                <a:cs typeface="Lato"/>
                <a:sym typeface="Lato"/>
              </a:rPr>
              <a:t>ncreased number of enrollment in post graduate </a:t>
            </a:r>
            <a:r>
              <a:rPr lang="en" sz="1600">
                <a:latin typeface="Lato"/>
                <a:ea typeface="Lato"/>
                <a:cs typeface="Lato"/>
                <a:sym typeface="Lato"/>
              </a:rPr>
              <a:t>institutions</a:t>
            </a:r>
            <a:r>
              <a:rPr lang="en" sz="1600">
                <a:latin typeface="Lato"/>
                <a:ea typeface="Lato"/>
                <a:cs typeface="Lato"/>
                <a:sym typeface="Lato"/>
              </a:rPr>
              <a:t>.</a:t>
            </a:r>
            <a:r>
              <a:rPr lang="en" sz="1600">
                <a:latin typeface="Lato"/>
                <a:ea typeface="Lato"/>
                <a:cs typeface="Lato"/>
                <a:sym typeface="Lato"/>
              </a:rPr>
              <a:t> </a:t>
            </a:r>
            <a:endParaRPr sz="1600">
              <a:latin typeface="Lato"/>
              <a:ea typeface="Lato"/>
              <a:cs typeface="Lato"/>
              <a:sym typeface="Lato"/>
            </a:endParaRPr>
          </a:p>
          <a:p>
            <a:pPr indent="-330200" lvl="0" marL="457200" rtl="0">
              <a:spcBef>
                <a:spcPts val="0"/>
              </a:spcBef>
              <a:spcAft>
                <a:spcPts val="0"/>
              </a:spcAft>
              <a:buSzPts val="1600"/>
              <a:buFont typeface="Lato"/>
              <a:buChar char="●"/>
            </a:pPr>
            <a:r>
              <a:rPr b="1" lang="en" sz="1600">
                <a:latin typeface="Lato"/>
                <a:ea typeface="Lato"/>
                <a:cs typeface="Lato"/>
                <a:sym typeface="Lato"/>
              </a:rPr>
              <a:t>Why: </a:t>
            </a:r>
            <a:r>
              <a:rPr lang="en" sz="1600">
                <a:latin typeface="Lato"/>
                <a:ea typeface="Lato"/>
                <a:cs typeface="Lato"/>
                <a:sym typeface="Lato"/>
              </a:rPr>
              <a:t>job scarcity; undergraduate students decide on furthering their education rather than entering the workforce. [1]</a:t>
            </a:r>
            <a:endParaRPr sz="1600">
              <a:latin typeface="Lato"/>
              <a:ea typeface="Lato"/>
              <a:cs typeface="Lato"/>
              <a:sym typeface="Lato"/>
            </a:endParaRPr>
          </a:p>
          <a:p>
            <a:pPr indent="0" lvl="0" marL="0">
              <a:spcBef>
                <a:spcPts val="0"/>
              </a:spcBef>
              <a:spcAft>
                <a:spcPts val="0"/>
              </a:spcAft>
              <a:buNone/>
            </a:pPr>
            <a:r>
              <a:t/>
            </a:r>
            <a:endParaRPr sz="1600">
              <a:latin typeface="Lato"/>
              <a:ea typeface="Lato"/>
              <a:cs typeface="Lato"/>
              <a:sym typeface="Lato"/>
            </a:endParaRPr>
          </a:p>
          <a:p>
            <a:pPr indent="0" lvl="0" marL="0">
              <a:spcBef>
                <a:spcPts val="0"/>
              </a:spcBef>
              <a:spcAft>
                <a:spcPts val="0"/>
              </a:spcAft>
              <a:buNone/>
            </a:pPr>
            <a:r>
              <a:t/>
            </a:r>
            <a:endParaRPr sz="1600">
              <a:latin typeface="Lato"/>
              <a:ea typeface="Lato"/>
              <a:cs typeface="Lato"/>
              <a:sym typeface="Lato"/>
            </a:endParaRPr>
          </a:p>
        </p:txBody>
      </p:sp>
      <p:sp>
        <p:nvSpPr>
          <p:cNvPr id="221" name="Shape 221"/>
          <p:cNvSpPr txBox="1"/>
          <p:nvPr/>
        </p:nvSpPr>
        <p:spPr>
          <a:xfrm>
            <a:off x="1637875" y="1515000"/>
            <a:ext cx="5868000" cy="513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000">
                <a:latin typeface="Lato"/>
                <a:ea typeface="Lato"/>
                <a:cs typeface="Lato"/>
                <a:sym typeface="Lato"/>
              </a:rPr>
              <a:t>Full time Vs. Part Time Postgraduate Enrollment</a:t>
            </a:r>
            <a:endParaRPr b="1" sz="1000"/>
          </a:p>
        </p:txBody>
      </p:sp>
      <p:pic>
        <p:nvPicPr>
          <p:cNvPr id="222" name="Shape 222"/>
          <p:cNvPicPr preferRelativeResize="0"/>
          <p:nvPr/>
        </p:nvPicPr>
        <p:blipFill rotWithShape="1">
          <a:blip r:embed="rId3">
            <a:alphaModFix/>
          </a:blip>
          <a:srcRect b="0" l="0" r="0" t="17580"/>
          <a:stretch/>
        </p:blipFill>
        <p:spPr>
          <a:xfrm>
            <a:off x="547248" y="1936000"/>
            <a:ext cx="8049254" cy="1421899"/>
          </a:xfrm>
          <a:prstGeom prst="rect">
            <a:avLst/>
          </a:prstGeom>
          <a:noFill/>
          <a:ln>
            <a:noFill/>
          </a:ln>
        </p:spPr>
      </p:pic>
      <p:sp>
        <p:nvSpPr>
          <p:cNvPr id="223" name="Shape 223"/>
          <p:cNvSpPr txBox="1"/>
          <p:nvPr/>
        </p:nvSpPr>
        <p:spPr>
          <a:xfrm>
            <a:off x="-125" y="482050"/>
            <a:ext cx="9144000" cy="117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Outcome 4. </a:t>
            </a:r>
            <a:r>
              <a:rPr b="1" lang="en" sz="2400">
                <a:latin typeface="Raleway"/>
                <a:ea typeface="Raleway"/>
                <a:cs typeface="Raleway"/>
                <a:sym typeface="Raleway"/>
              </a:rPr>
              <a:t>Post graduate education programs </a:t>
            </a:r>
            <a:br>
              <a:rPr b="1" lang="en" sz="2400">
                <a:latin typeface="Raleway"/>
                <a:ea typeface="Raleway"/>
                <a:cs typeface="Raleway"/>
                <a:sym typeface="Raleway"/>
              </a:rPr>
            </a:br>
            <a:r>
              <a:rPr b="1" lang="en" sz="2400">
                <a:latin typeface="Raleway"/>
                <a:ea typeface="Raleway"/>
                <a:cs typeface="Raleway"/>
                <a:sym typeface="Raleway"/>
              </a:rPr>
              <a:t>enrollment will show a decreasing trend</a:t>
            </a:r>
            <a:endParaRPr b="1" sz="2400">
              <a:latin typeface="Raleway"/>
              <a:ea typeface="Raleway"/>
              <a:cs typeface="Raleway"/>
              <a:sym typeface="Raleway"/>
            </a:endParaRPr>
          </a:p>
          <a:p>
            <a:pPr indent="0" lvl="0" marL="0" rtl="0" algn="ctr">
              <a:spcBef>
                <a:spcPts val="0"/>
              </a:spcBef>
              <a:spcAft>
                <a:spcPts val="0"/>
              </a:spcAft>
              <a:buNone/>
            </a:pPr>
            <a:r>
              <a:t/>
            </a:r>
            <a:endParaRPr b="1" sz="2400">
              <a:latin typeface="Raleway"/>
              <a:ea typeface="Raleway"/>
              <a:cs typeface="Raleway"/>
              <a:sym typeface="Raleway"/>
            </a:endParaRPr>
          </a:p>
        </p:txBody>
      </p:sp>
      <p:sp>
        <p:nvSpPr>
          <p:cNvPr id="224" name="Shape 224"/>
          <p:cNvSpPr/>
          <p:nvPr/>
        </p:nvSpPr>
        <p:spPr>
          <a:xfrm rot="10800000">
            <a:off x="1310736" y="3657279"/>
            <a:ext cx="245700" cy="438900"/>
          </a:xfrm>
          <a:prstGeom prst="downArrow">
            <a:avLst>
              <a:gd fmla="val 50000" name="adj1"/>
              <a:gd fmla="val 50000" name="adj2"/>
            </a:avLst>
          </a:prstGeom>
          <a:solidFill>
            <a:srgbClr val="6AA84F"/>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225" name="Shape 225"/>
          <p:cNvPicPr preferRelativeResize="0"/>
          <p:nvPr/>
        </p:nvPicPr>
        <p:blipFill rotWithShape="1">
          <a:blip r:embed="rId4">
            <a:alphaModFix/>
          </a:blip>
          <a:srcRect b="14037" l="0" r="0" t="0"/>
          <a:stretch/>
        </p:blipFill>
        <p:spPr>
          <a:xfrm>
            <a:off x="7790158" y="4319350"/>
            <a:ext cx="1213617" cy="555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Shape 230"/>
          <p:cNvSpPr txBox="1"/>
          <p:nvPr/>
        </p:nvSpPr>
        <p:spPr>
          <a:xfrm>
            <a:off x="234475" y="3739775"/>
            <a:ext cx="8804700" cy="876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231" name="Shape 231"/>
          <p:cNvSpPr txBox="1"/>
          <p:nvPr/>
        </p:nvSpPr>
        <p:spPr>
          <a:xfrm>
            <a:off x="0" y="561175"/>
            <a:ext cx="9144000" cy="513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latin typeface="Raleway"/>
                <a:ea typeface="Raleway"/>
                <a:cs typeface="Raleway"/>
                <a:sym typeface="Raleway"/>
              </a:rPr>
              <a:t>Total Tuition vs Enrollment</a:t>
            </a:r>
            <a:endParaRPr b="1" sz="2400">
              <a:latin typeface="Raleway"/>
              <a:ea typeface="Raleway"/>
              <a:cs typeface="Raleway"/>
              <a:sym typeface="Raleway"/>
            </a:endParaRPr>
          </a:p>
          <a:p>
            <a:pPr indent="0" lvl="0" marL="0" rtl="0">
              <a:spcBef>
                <a:spcPts val="0"/>
              </a:spcBef>
              <a:spcAft>
                <a:spcPts val="0"/>
              </a:spcAft>
              <a:buNone/>
            </a:pPr>
            <a:r>
              <a:t/>
            </a:r>
            <a:endParaRPr/>
          </a:p>
        </p:txBody>
      </p:sp>
      <p:pic>
        <p:nvPicPr>
          <p:cNvPr id="232" name="Shape 232"/>
          <p:cNvPicPr preferRelativeResize="0"/>
          <p:nvPr/>
        </p:nvPicPr>
        <p:blipFill rotWithShape="1">
          <a:blip r:embed="rId3">
            <a:alphaModFix/>
          </a:blip>
          <a:srcRect b="2684" l="6465" r="5085" t="8717"/>
          <a:stretch/>
        </p:blipFill>
        <p:spPr>
          <a:xfrm>
            <a:off x="1420163" y="1353175"/>
            <a:ext cx="6303675" cy="2721276"/>
          </a:xfrm>
          <a:prstGeom prst="rect">
            <a:avLst/>
          </a:prstGeom>
          <a:noFill/>
          <a:ln>
            <a:noFill/>
          </a:ln>
        </p:spPr>
      </p:pic>
      <p:sp>
        <p:nvSpPr>
          <p:cNvPr id="233" name="Shape 233"/>
          <p:cNvSpPr txBox="1"/>
          <p:nvPr/>
        </p:nvSpPr>
        <p:spPr>
          <a:xfrm>
            <a:off x="1672650" y="4149400"/>
            <a:ext cx="3203400" cy="8769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b="1" lang="en" sz="1500">
                <a:latin typeface="Lato"/>
                <a:ea typeface="Lato"/>
                <a:cs typeface="Lato"/>
                <a:sym typeface="Lato"/>
              </a:rPr>
              <a:t>2 year:</a:t>
            </a:r>
            <a:endParaRPr b="1" sz="1500">
              <a:latin typeface="Lato"/>
              <a:ea typeface="Lato"/>
              <a:cs typeface="Lato"/>
              <a:sym typeface="Lato"/>
            </a:endParaRPr>
          </a:p>
          <a:p>
            <a:pPr indent="0" lvl="0" marL="0">
              <a:spcBef>
                <a:spcPts val="0"/>
              </a:spcBef>
              <a:spcAft>
                <a:spcPts val="0"/>
              </a:spcAft>
              <a:buNone/>
            </a:pPr>
            <a:r>
              <a:rPr lang="en" sz="1500">
                <a:latin typeface="Lato"/>
                <a:ea typeface="Lato"/>
                <a:cs typeface="Lato"/>
                <a:sym typeface="Lato"/>
              </a:rPr>
              <a:t>Increased</a:t>
            </a:r>
            <a:r>
              <a:rPr lang="en" sz="1500">
                <a:latin typeface="Lato"/>
                <a:ea typeface="Lato"/>
                <a:cs typeface="Lato"/>
                <a:sym typeface="Lato"/>
              </a:rPr>
              <a:t> enrollment</a:t>
            </a:r>
            <a:endParaRPr sz="1500">
              <a:latin typeface="Lato"/>
              <a:ea typeface="Lato"/>
              <a:cs typeface="Lato"/>
              <a:sym typeface="Lato"/>
            </a:endParaRPr>
          </a:p>
          <a:p>
            <a:pPr indent="0" lvl="0" marL="0">
              <a:spcBef>
                <a:spcPts val="0"/>
              </a:spcBef>
              <a:spcAft>
                <a:spcPts val="0"/>
              </a:spcAft>
              <a:buNone/>
            </a:pPr>
            <a:r>
              <a:rPr lang="en" sz="1500">
                <a:latin typeface="Lato"/>
                <a:ea typeface="Lato"/>
                <a:cs typeface="Lato"/>
                <a:sym typeface="Lato"/>
              </a:rPr>
              <a:t>Increased tuition</a:t>
            </a:r>
            <a:endParaRPr sz="1500">
              <a:latin typeface="Lato"/>
              <a:ea typeface="Lato"/>
              <a:cs typeface="Lato"/>
              <a:sym typeface="Lato"/>
            </a:endParaRPr>
          </a:p>
          <a:p>
            <a:pPr indent="0" lvl="0" marL="0" rtl="0">
              <a:spcBef>
                <a:spcPts val="0"/>
              </a:spcBef>
              <a:spcAft>
                <a:spcPts val="0"/>
              </a:spcAft>
              <a:buNone/>
            </a:pPr>
            <a:r>
              <a:rPr lang="en" sz="1500">
                <a:latin typeface="Lato"/>
                <a:ea typeface="Lato"/>
                <a:cs typeface="Lato"/>
                <a:sym typeface="Lato"/>
              </a:rPr>
              <a:t>Exponential growth post-2000</a:t>
            </a:r>
            <a:endParaRPr sz="1500">
              <a:latin typeface="Lato"/>
              <a:ea typeface="Lato"/>
              <a:cs typeface="Lato"/>
              <a:sym typeface="Lato"/>
            </a:endParaRPr>
          </a:p>
        </p:txBody>
      </p:sp>
      <p:sp>
        <p:nvSpPr>
          <p:cNvPr id="234" name="Shape 234"/>
          <p:cNvSpPr/>
          <p:nvPr/>
        </p:nvSpPr>
        <p:spPr>
          <a:xfrm rot="10800000">
            <a:off x="1426948" y="4368404"/>
            <a:ext cx="245700" cy="438900"/>
          </a:xfrm>
          <a:prstGeom prst="downArrow">
            <a:avLst>
              <a:gd fmla="val 50000" name="adj1"/>
              <a:gd fmla="val 50000" name="adj2"/>
            </a:avLst>
          </a:prstGeom>
          <a:solidFill>
            <a:srgbClr val="6AA84F"/>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5" name="Shape 235"/>
          <p:cNvSpPr txBox="1"/>
          <p:nvPr/>
        </p:nvSpPr>
        <p:spPr>
          <a:xfrm>
            <a:off x="5121775" y="4149400"/>
            <a:ext cx="2595300" cy="876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 sz="1500">
                <a:latin typeface="Lato"/>
                <a:ea typeface="Lato"/>
                <a:cs typeface="Lato"/>
                <a:sym typeface="Lato"/>
              </a:rPr>
              <a:t>4</a:t>
            </a:r>
            <a:r>
              <a:rPr b="1" lang="en" sz="1500">
                <a:latin typeface="Lato"/>
                <a:ea typeface="Lato"/>
                <a:cs typeface="Lato"/>
                <a:sym typeface="Lato"/>
              </a:rPr>
              <a:t> year:</a:t>
            </a:r>
            <a:endParaRPr b="1" sz="1500">
              <a:latin typeface="Lato"/>
              <a:ea typeface="Lato"/>
              <a:cs typeface="Lato"/>
              <a:sym typeface="Lato"/>
            </a:endParaRPr>
          </a:p>
          <a:p>
            <a:pPr indent="0" lvl="0" marL="0" rtl="0">
              <a:spcBef>
                <a:spcPts val="0"/>
              </a:spcBef>
              <a:spcAft>
                <a:spcPts val="0"/>
              </a:spcAft>
              <a:buNone/>
            </a:pPr>
            <a:r>
              <a:rPr lang="en" sz="1500">
                <a:latin typeface="Lato"/>
                <a:ea typeface="Lato"/>
                <a:cs typeface="Lato"/>
                <a:sym typeface="Lato"/>
              </a:rPr>
              <a:t>Increased tuition</a:t>
            </a:r>
            <a:endParaRPr sz="1500">
              <a:latin typeface="Lato"/>
              <a:ea typeface="Lato"/>
              <a:cs typeface="Lato"/>
              <a:sym typeface="Lato"/>
            </a:endParaRPr>
          </a:p>
          <a:p>
            <a:pPr indent="0" lvl="0" marL="0" rtl="0">
              <a:spcBef>
                <a:spcPts val="0"/>
              </a:spcBef>
              <a:spcAft>
                <a:spcPts val="0"/>
              </a:spcAft>
              <a:buNone/>
            </a:pPr>
            <a:r>
              <a:rPr lang="en" sz="1500">
                <a:latin typeface="Lato"/>
                <a:ea typeface="Lato"/>
                <a:cs typeface="Lato"/>
                <a:sym typeface="Lato"/>
              </a:rPr>
              <a:t>High growth late 90s </a:t>
            </a:r>
            <a:endParaRPr sz="1500">
              <a:latin typeface="Lato"/>
              <a:ea typeface="Lato"/>
              <a:cs typeface="Lato"/>
              <a:sym typeface="Lato"/>
            </a:endParaRPr>
          </a:p>
        </p:txBody>
      </p:sp>
      <p:sp>
        <p:nvSpPr>
          <p:cNvPr id="236" name="Shape 236"/>
          <p:cNvSpPr/>
          <p:nvPr/>
        </p:nvSpPr>
        <p:spPr>
          <a:xfrm rot="10800000">
            <a:off x="4876073" y="4368404"/>
            <a:ext cx="245700" cy="438900"/>
          </a:xfrm>
          <a:prstGeom prst="downArrow">
            <a:avLst>
              <a:gd fmla="val 50000" name="adj1"/>
              <a:gd fmla="val 50000" name="adj2"/>
            </a:avLst>
          </a:prstGeom>
          <a:solidFill>
            <a:srgbClr val="6AA84F"/>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237" name="Shape 237"/>
          <p:cNvPicPr preferRelativeResize="0"/>
          <p:nvPr/>
        </p:nvPicPr>
        <p:blipFill>
          <a:blip r:embed="rId4">
            <a:alphaModFix/>
          </a:blip>
          <a:stretch>
            <a:fillRect/>
          </a:stretch>
        </p:blipFill>
        <p:spPr>
          <a:xfrm>
            <a:off x="7764025" y="4584800"/>
            <a:ext cx="1178875" cy="348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rPr>
              <a:t>Goal Setting and Planning</a:t>
            </a:r>
            <a:endParaRPr>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pic>
        <p:nvPicPr>
          <p:cNvPr id="242" name="Shape 242"/>
          <p:cNvPicPr preferRelativeResize="0"/>
          <p:nvPr/>
        </p:nvPicPr>
        <p:blipFill rotWithShape="1">
          <a:blip r:embed="rId3">
            <a:alphaModFix/>
          </a:blip>
          <a:srcRect b="2712" l="0" r="0" t="6871"/>
          <a:stretch/>
        </p:blipFill>
        <p:spPr>
          <a:xfrm>
            <a:off x="1036763" y="1393375"/>
            <a:ext cx="7070475" cy="2800125"/>
          </a:xfrm>
          <a:prstGeom prst="rect">
            <a:avLst/>
          </a:prstGeom>
          <a:noFill/>
          <a:ln>
            <a:noFill/>
          </a:ln>
        </p:spPr>
      </p:pic>
      <p:sp>
        <p:nvSpPr>
          <p:cNvPr id="243" name="Shape 243"/>
          <p:cNvSpPr txBox="1"/>
          <p:nvPr/>
        </p:nvSpPr>
        <p:spPr>
          <a:xfrm>
            <a:off x="0" y="561175"/>
            <a:ext cx="9144000" cy="513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latin typeface="Raleway"/>
                <a:ea typeface="Raleway"/>
                <a:cs typeface="Raleway"/>
                <a:sym typeface="Raleway"/>
              </a:rPr>
              <a:t>Total Tuition vs Enrollment</a:t>
            </a:r>
            <a:endParaRPr b="1" sz="2400">
              <a:latin typeface="Raleway"/>
              <a:ea typeface="Raleway"/>
              <a:cs typeface="Raleway"/>
              <a:sym typeface="Raleway"/>
            </a:endParaRPr>
          </a:p>
          <a:p>
            <a:pPr indent="0" lvl="0" marL="0" rtl="0">
              <a:spcBef>
                <a:spcPts val="0"/>
              </a:spcBef>
              <a:spcAft>
                <a:spcPts val="0"/>
              </a:spcAft>
              <a:buNone/>
            </a:pPr>
            <a:r>
              <a:t/>
            </a:r>
            <a:endParaRPr/>
          </a:p>
        </p:txBody>
      </p:sp>
      <p:sp>
        <p:nvSpPr>
          <p:cNvPr id="244" name="Shape 244"/>
          <p:cNvSpPr txBox="1"/>
          <p:nvPr/>
        </p:nvSpPr>
        <p:spPr>
          <a:xfrm>
            <a:off x="1314438" y="4332750"/>
            <a:ext cx="3203400" cy="876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 sz="1500">
                <a:latin typeface="Lato"/>
                <a:ea typeface="Lato"/>
                <a:cs typeface="Lato"/>
                <a:sym typeface="Lato"/>
              </a:rPr>
              <a:t>2 year:</a:t>
            </a:r>
            <a:endParaRPr b="1" sz="1500">
              <a:latin typeface="Lato"/>
              <a:ea typeface="Lato"/>
              <a:cs typeface="Lato"/>
              <a:sym typeface="Lato"/>
            </a:endParaRPr>
          </a:p>
          <a:p>
            <a:pPr indent="0" lvl="0" marL="0">
              <a:spcBef>
                <a:spcPts val="0"/>
              </a:spcBef>
              <a:spcAft>
                <a:spcPts val="0"/>
              </a:spcAft>
              <a:buNone/>
            </a:pPr>
            <a:r>
              <a:rPr lang="en" sz="1500">
                <a:latin typeface="Lato"/>
                <a:ea typeface="Lato"/>
                <a:cs typeface="Lato"/>
                <a:sym typeface="Lato"/>
              </a:rPr>
              <a:t>High</a:t>
            </a:r>
            <a:r>
              <a:rPr lang="en" sz="1500">
                <a:latin typeface="Lato"/>
                <a:ea typeface="Lato"/>
                <a:cs typeface="Lato"/>
                <a:sym typeface="Lato"/>
              </a:rPr>
              <a:t> enrollment when </a:t>
            </a:r>
            <a:endParaRPr sz="1500">
              <a:latin typeface="Lato"/>
              <a:ea typeface="Lato"/>
              <a:cs typeface="Lato"/>
              <a:sym typeface="Lato"/>
            </a:endParaRPr>
          </a:p>
          <a:p>
            <a:pPr indent="0" lvl="0" marL="0" rtl="0">
              <a:spcBef>
                <a:spcPts val="0"/>
              </a:spcBef>
              <a:spcAft>
                <a:spcPts val="0"/>
              </a:spcAft>
              <a:buNone/>
            </a:pPr>
            <a:r>
              <a:rPr lang="en" sz="1500">
                <a:latin typeface="Lato"/>
                <a:ea typeface="Lato"/>
                <a:cs typeface="Lato"/>
                <a:sym typeface="Lato"/>
              </a:rPr>
              <a:t>tuition is low</a:t>
            </a:r>
            <a:endParaRPr sz="1500">
              <a:latin typeface="Lato"/>
              <a:ea typeface="Lato"/>
              <a:cs typeface="Lato"/>
              <a:sym typeface="Lato"/>
            </a:endParaRPr>
          </a:p>
          <a:p>
            <a:pPr indent="0" lvl="0" marL="0" rtl="0">
              <a:spcBef>
                <a:spcPts val="0"/>
              </a:spcBef>
              <a:spcAft>
                <a:spcPts val="0"/>
              </a:spcAft>
              <a:buNone/>
            </a:pPr>
            <a:r>
              <a:t/>
            </a:r>
            <a:endParaRPr sz="1500">
              <a:latin typeface="Lato"/>
              <a:ea typeface="Lato"/>
              <a:cs typeface="Lato"/>
              <a:sym typeface="Lato"/>
            </a:endParaRPr>
          </a:p>
        </p:txBody>
      </p:sp>
      <p:sp>
        <p:nvSpPr>
          <p:cNvPr id="245" name="Shape 245"/>
          <p:cNvSpPr txBox="1"/>
          <p:nvPr/>
        </p:nvSpPr>
        <p:spPr>
          <a:xfrm>
            <a:off x="4626188" y="4332750"/>
            <a:ext cx="3203400" cy="876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 sz="1500">
                <a:latin typeface="Lato"/>
                <a:ea typeface="Lato"/>
                <a:cs typeface="Lato"/>
                <a:sym typeface="Lato"/>
              </a:rPr>
              <a:t>4</a:t>
            </a:r>
            <a:r>
              <a:rPr b="1" lang="en" sz="1500">
                <a:latin typeface="Lato"/>
                <a:ea typeface="Lato"/>
                <a:cs typeface="Lato"/>
                <a:sym typeface="Lato"/>
              </a:rPr>
              <a:t> year:</a:t>
            </a:r>
            <a:endParaRPr b="1" sz="1500">
              <a:latin typeface="Lato"/>
              <a:ea typeface="Lato"/>
              <a:cs typeface="Lato"/>
              <a:sym typeface="Lato"/>
            </a:endParaRPr>
          </a:p>
          <a:p>
            <a:pPr indent="0" lvl="0" marL="0">
              <a:spcBef>
                <a:spcPts val="0"/>
              </a:spcBef>
              <a:spcAft>
                <a:spcPts val="0"/>
              </a:spcAft>
              <a:buNone/>
            </a:pPr>
            <a:r>
              <a:rPr lang="en" sz="1500">
                <a:latin typeface="Lato"/>
                <a:ea typeface="Lato"/>
                <a:cs typeface="Lato"/>
                <a:sym typeface="Lato"/>
              </a:rPr>
              <a:t>Steady growth</a:t>
            </a:r>
            <a:endParaRPr sz="1500">
              <a:latin typeface="Lato"/>
              <a:ea typeface="Lato"/>
              <a:cs typeface="Lato"/>
              <a:sym typeface="Lato"/>
            </a:endParaRPr>
          </a:p>
          <a:p>
            <a:pPr indent="0" lvl="0" marL="0" rtl="0">
              <a:spcBef>
                <a:spcPts val="0"/>
              </a:spcBef>
              <a:spcAft>
                <a:spcPts val="0"/>
              </a:spcAft>
              <a:buNone/>
            </a:pPr>
            <a:r>
              <a:rPr lang="en" sz="1500">
                <a:latin typeface="Lato"/>
                <a:ea typeface="Lato"/>
                <a:cs typeface="Lato"/>
                <a:sym typeface="Lato"/>
              </a:rPr>
              <a:t>Enrollment proportional to tuition</a:t>
            </a:r>
            <a:endParaRPr sz="1500">
              <a:latin typeface="Lato"/>
              <a:ea typeface="Lato"/>
              <a:cs typeface="Lato"/>
              <a:sym typeface="Lato"/>
            </a:endParaRPr>
          </a:p>
          <a:p>
            <a:pPr indent="0" lvl="0" marL="0" rtl="0">
              <a:spcBef>
                <a:spcPts val="0"/>
              </a:spcBef>
              <a:spcAft>
                <a:spcPts val="0"/>
              </a:spcAft>
              <a:buNone/>
            </a:pPr>
            <a:r>
              <a:t/>
            </a:r>
            <a:endParaRPr sz="1500">
              <a:latin typeface="Lato"/>
              <a:ea typeface="Lato"/>
              <a:cs typeface="Lato"/>
              <a:sym typeface="Lato"/>
            </a:endParaRPr>
          </a:p>
        </p:txBody>
      </p:sp>
      <p:pic>
        <p:nvPicPr>
          <p:cNvPr id="246" name="Shape 246"/>
          <p:cNvPicPr preferRelativeResize="0"/>
          <p:nvPr/>
        </p:nvPicPr>
        <p:blipFill>
          <a:blip r:embed="rId4">
            <a:alphaModFix/>
          </a:blip>
          <a:stretch>
            <a:fillRect/>
          </a:stretch>
        </p:blipFill>
        <p:spPr>
          <a:xfrm>
            <a:off x="7764025" y="4584800"/>
            <a:ext cx="1178875" cy="348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pic>
        <p:nvPicPr>
          <p:cNvPr id="251" name="Shape 251"/>
          <p:cNvPicPr preferRelativeResize="0"/>
          <p:nvPr/>
        </p:nvPicPr>
        <p:blipFill rotWithShape="1">
          <a:blip r:embed="rId3">
            <a:alphaModFix/>
          </a:blip>
          <a:srcRect b="0" l="0" r="0" t="0"/>
          <a:stretch/>
        </p:blipFill>
        <p:spPr>
          <a:xfrm>
            <a:off x="1505588" y="1345950"/>
            <a:ext cx="6132826" cy="3505399"/>
          </a:xfrm>
          <a:prstGeom prst="rect">
            <a:avLst/>
          </a:prstGeom>
          <a:noFill/>
          <a:ln>
            <a:noFill/>
          </a:ln>
        </p:spPr>
      </p:pic>
      <p:sp>
        <p:nvSpPr>
          <p:cNvPr id="252" name="Shape 252"/>
          <p:cNvSpPr txBox="1"/>
          <p:nvPr/>
        </p:nvSpPr>
        <p:spPr>
          <a:xfrm>
            <a:off x="1822050" y="561175"/>
            <a:ext cx="5499900" cy="513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latin typeface="Raleway"/>
                <a:ea typeface="Raleway"/>
                <a:cs typeface="Raleway"/>
                <a:sym typeface="Raleway"/>
              </a:rPr>
              <a:t>Extra: Interactive Graphs</a:t>
            </a:r>
            <a:endParaRPr b="1" sz="2400">
              <a:latin typeface="Raleway"/>
              <a:ea typeface="Raleway"/>
              <a:cs typeface="Raleway"/>
              <a:sym typeface="Raleway"/>
            </a:endParaRPr>
          </a:p>
          <a:p>
            <a:pPr indent="0" lvl="0" marL="0" rtl="0">
              <a:spcBef>
                <a:spcPts val="0"/>
              </a:spcBef>
              <a:spcAft>
                <a:spcPts val="0"/>
              </a:spcAft>
              <a:buNone/>
            </a:pPr>
            <a:r>
              <a:t/>
            </a:r>
            <a:endParaRPr/>
          </a:p>
        </p:txBody>
      </p:sp>
      <p:pic>
        <p:nvPicPr>
          <p:cNvPr id="253" name="Shape 253"/>
          <p:cNvPicPr preferRelativeResize="0"/>
          <p:nvPr/>
        </p:nvPicPr>
        <p:blipFill>
          <a:blip r:embed="rId4">
            <a:alphaModFix/>
          </a:blip>
          <a:stretch>
            <a:fillRect/>
          </a:stretch>
        </p:blipFill>
        <p:spPr>
          <a:xfrm>
            <a:off x="8508875" y="4555250"/>
            <a:ext cx="467675" cy="4676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Shape 258"/>
          <p:cNvSpPr txBox="1"/>
          <p:nvPr/>
        </p:nvSpPr>
        <p:spPr>
          <a:xfrm>
            <a:off x="1822050" y="561175"/>
            <a:ext cx="5499900" cy="513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latin typeface="Raleway"/>
                <a:ea typeface="Raleway"/>
                <a:cs typeface="Raleway"/>
                <a:sym typeface="Raleway"/>
              </a:rPr>
              <a:t>Extra: Interactive Graphs</a:t>
            </a:r>
            <a:endParaRPr b="1" sz="2400">
              <a:latin typeface="Raleway"/>
              <a:ea typeface="Raleway"/>
              <a:cs typeface="Raleway"/>
              <a:sym typeface="Raleway"/>
            </a:endParaRPr>
          </a:p>
          <a:p>
            <a:pPr indent="0" lvl="0" marL="0" rtl="0">
              <a:spcBef>
                <a:spcPts val="0"/>
              </a:spcBef>
              <a:spcAft>
                <a:spcPts val="0"/>
              </a:spcAft>
              <a:buNone/>
            </a:pPr>
            <a:r>
              <a:t/>
            </a:r>
            <a:endParaRPr/>
          </a:p>
        </p:txBody>
      </p:sp>
      <p:pic>
        <p:nvPicPr>
          <p:cNvPr id="259" name="Shape 259"/>
          <p:cNvPicPr preferRelativeResize="0"/>
          <p:nvPr/>
        </p:nvPicPr>
        <p:blipFill>
          <a:blip r:embed="rId3">
            <a:alphaModFix/>
          </a:blip>
          <a:stretch>
            <a:fillRect/>
          </a:stretch>
        </p:blipFill>
        <p:spPr>
          <a:xfrm>
            <a:off x="1844050" y="1213250"/>
            <a:ext cx="5455885" cy="3764525"/>
          </a:xfrm>
          <a:prstGeom prst="rect">
            <a:avLst/>
          </a:prstGeom>
          <a:noFill/>
          <a:ln>
            <a:noFill/>
          </a:ln>
        </p:spPr>
      </p:pic>
      <p:pic>
        <p:nvPicPr>
          <p:cNvPr id="260" name="Shape 260"/>
          <p:cNvPicPr preferRelativeResize="0"/>
          <p:nvPr/>
        </p:nvPicPr>
        <p:blipFill>
          <a:blip r:embed="rId4">
            <a:alphaModFix/>
          </a:blip>
          <a:stretch>
            <a:fillRect/>
          </a:stretch>
        </p:blipFill>
        <p:spPr>
          <a:xfrm>
            <a:off x="8508875" y="4555250"/>
            <a:ext cx="467675" cy="4676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Shape 26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rPr>
              <a:t>Conclusion</a:t>
            </a:r>
            <a:endParaRPr>
              <a:solidFill>
                <a:srgbClr val="00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Shape 270"/>
          <p:cNvSpPr txBox="1"/>
          <p:nvPr>
            <p:ph type="ctrTitle"/>
          </p:nvPr>
        </p:nvSpPr>
        <p:spPr>
          <a:xfrm>
            <a:off x="727950" y="1357100"/>
            <a:ext cx="7688100" cy="3265200"/>
          </a:xfrm>
          <a:prstGeom prst="rect">
            <a:avLst/>
          </a:prstGeom>
        </p:spPr>
        <p:txBody>
          <a:bodyPr anchorCtr="0" anchor="t" bIns="91425" lIns="91425" spcFirstLastPara="1" rIns="91425" wrap="square" tIns="91425">
            <a:noAutofit/>
          </a:bodyPr>
          <a:lstStyle/>
          <a:p>
            <a:pPr indent="-342900" lvl="0" marL="457200" rtl="0">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Original assumption: </a:t>
            </a:r>
            <a:endParaRPr b="0" sz="1800">
              <a:solidFill>
                <a:srgbClr val="000000"/>
              </a:solidFill>
              <a:latin typeface="Lato"/>
              <a:ea typeface="Lato"/>
              <a:cs typeface="Lato"/>
              <a:sym typeface="Lato"/>
            </a:endParaRPr>
          </a:p>
          <a:p>
            <a:pPr indent="0" lvl="0" marL="457200" rtl="0">
              <a:lnSpc>
                <a:spcPct val="115000"/>
              </a:lnSpc>
              <a:spcBef>
                <a:spcPts val="0"/>
              </a:spcBef>
              <a:spcAft>
                <a:spcPts val="0"/>
              </a:spcAft>
              <a:buNone/>
            </a:pPr>
            <a:r>
              <a:rPr b="0" lang="en" sz="1800">
                <a:solidFill>
                  <a:srgbClr val="000000"/>
                </a:solidFill>
                <a:latin typeface="Lato"/>
                <a:ea typeface="Lato"/>
                <a:cs typeface="Lato"/>
                <a:sym typeface="Lato"/>
              </a:rPr>
              <a:t>Due to to the </a:t>
            </a:r>
            <a:r>
              <a:rPr b="0" i="1" lang="en" sz="1800">
                <a:solidFill>
                  <a:srgbClr val="000000"/>
                </a:solidFill>
                <a:latin typeface="Lato"/>
                <a:ea typeface="Lato"/>
                <a:cs typeface="Lato"/>
                <a:sym typeface="Lato"/>
              </a:rPr>
              <a:t>increase</a:t>
            </a:r>
            <a:r>
              <a:rPr b="0" lang="en" sz="1800">
                <a:solidFill>
                  <a:srgbClr val="000000"/>
                </a:solidFill>
                <a:latin typeface="Lato"/>
                <a:ea typeface="Lato"/>
                <a:cs typeface="Lato"/>
                <a:sym typeface="Lato"/>
              </a:rPr>
              <a:t> in tuition hikes, people would be </a:t>
            </a:r>
            <a:r>
              <a:rPr b="0" i="1" lang="en" sz="1800">
                <a:solidFill>
                  <a:srgbClr val="000000"/>
                </a:solidFill>
                <a:latin typeface="Lato"/>
                <a:ea typeface="Lato"/>
                <a:cs typeface="Lato"/>
                <a:sym typeface="Lato"/>
              </a:rPr>
              <a:t>de-incentivized </a:t>
            </a:r>
            <a:r>
              <a:rPr b="0" lang="en" sz="1800">
                <a:solidFill>
                  <a:srgbClr val="000000"/>
                </a:solidFill>
                <a:latin typeface="Lato"/>
                <a:ea typeface="Lato"/>
                <a:cs typeface="Lato"/>
                <a:sym typeface="Lato"/>
              </a:rPr>
              <a:t>to pursue higher education options and would rather pursue pursuing alternative routes.</a:t>
            </a:r>
            <a:br>
              <a:rPr b="0" lang="en" sz="1800">
                <a:solidFill>
                  <a:srgbClr val="000000"/>
                </a:solidFill>
                <a:latin typeface="Lato"/>
                <a:ea typeface="Lato"/>
                <a:cs typeface="Lato"/>
                <a:sym typeface="Lato"/>
              </a:rPr>
            </a:br>
            <a:endParaRPr b="0" sz="1800">
              <a:solidFill>
                <a:srgbClr val="000000"/>
              </a:solidFill>
              <a:latin typeface="Lato"/>
              <a:ea typeface="Lato"/>
              <a:cs typeface="Lato"/>
              <a:sym typeface="Lato"/>
            </a:endParaRPr>
          </a:p>
          <a:p>
            <a:pPr indent="-342900" lvl="0" marL="457200" rtl="0">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Result: </a:t>
            </a:r>
            <a:endParaRPr b="0" sz="1800">
              <a:solidFill>
                <a:srgbClr val="000000"/>
              </a:solidFill>
              <a:latin typeface="Lato"/>
              <a:ea typeface="Lato"/>
              <a:cs typeface="Lato"/>
              <a:sym typeface="Lato"/>
            </a:endParaRPr>
          </a:p>
          <a:p>
            <a:pPr indent="-342900" lvl="1" marL="914400" rtl="0">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The data does not support this assumption specifically in 4 year universities enrollment continues to rise. </a:t>
            </a:r>
            <a:endParaRPr b="0" sz="1800">
              <a:solidFill>
                <a:srgbClr val="000000"/>
              </a:solidFill>
              <a:latin typeface="Lato"/>
              <a:ea typeface="Lato"/>
              <a:cs typeface="Lato"/>
              <a:sym typeface="Lato"/>
            </a:endParaRPr>
          </a:p>
          <a:p>
            <a:pPr indent="-342900" lvl="1" marL="914400" rtl="0">
              <a:lnSpc>
                <a:spcPct val="115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Whereas  in 2 year programs this correlation can be made. </a:t>
            </a:r>
            <a:endParaRPr b="0" sz="1800">
              <a:solidFill>
                <a:srgbClr val="000000"/>
              </a:solidFill>
              <a:latin typeface="Lato"/>
              <a:ea typeface="Lato"/>
              <a:cs typeface="Lato"/>
              <a:sym typeface="Lato"/>
            </a:endParaRPr>
          </a:p>
          <a:p>
            <a:pPr indent="0" lvl="0" marL="457200" rtl="0">
              <a:lnSpc>
                <a:spcPct val="115000"/>
              </a:lnSpc>
              <a:spcBef>
                <a:spcPts val="0"/>
              </a:spcBef>
              <a:spcAft>
                <a:spcPts val="0"/>
              </a:spcAft>
              <a:buNone/>
            </a:pPr>
            <a:r>
              <a:t/>
            </a:r>
            <a:endParaRPr b="0" sz="1800">
              <a:solidFill>
                <a:srgbClr val="000000"/>
              </a:solidFill>
              <a:latin typeface="Lato"/>
              <a:ea typeface="Lato"/>
              <a:cs typeface="Lato"/>
              <a:sym typeface="Lato"/>
            </a:endParaRPr>
          </a:p>
          <a:p>
            <a:pPr indent="0" lvl="0" marL="0" rtl="0">
              <a:lnSpc>
                <a:spcPct val="115000"/>
              </a:lnSpc>
              <a:spcBef>
                <a:spcPts val="0"/>
              </a:spcBef>
              <a:spcAft>
                <a:spcPts val="0"/>
              </a:spcAft>
              <a:buNone/>
            </a:pPr>
            <a:r>
              <a:t/>
            </a:r>
            <a:endParaRPr sz="1800">
              <a:latin typeface="Lato"/>
              <a:ea typeface="Lato"/>
              <a:cs typeface="Lato"/>
              <a:sym typeface="Lato"/>
            </a:endParaRPr>
          </a:p>
        </p:txBody>
      </p:sp>
      <p:sp>
        <p:nvSpPr>
          <p:cNvPr id="271" name="Shape 271"/>
          <p:cNvSpPr txBox="1"/>
          <p:nvPr/>
        </p:nvSpPr>
        <p:spPr>
          <a:xfrm>
            <a:off x="727950" y="533000"/>
            <a:ext cx="6130500" cy="824100"/>
          </a:xfrm>
          <a:prstGeom prst="rect">
            <a:avLst/>
          </a:prstGeom>
          <a:noFill/>
          <a:ln>
            <a:noFill/>
          </a:ln>
        </p:spPr>
        <p:txBody>
          <a:bodyPr anchorCtr="0" anchor="ctr" bIns="91425" lIns="91425" spcFirstLastPara="1" rIns="91425" wrap="square" tIns="91425">
            <a:noAutofit/>
          </a:bodyPr>
          <a:lstStyle/>
          <a:p>
            <a:pPr indent="0" lvl="0" marL="0" rtl="0">
              <a:lnSpc>
                <a:spcPct val="150000"/>
              </a:lnSpc>
              <a:spcBef>
                <a:spcPts val="0"/>
              </a:spcBef>
              <a:spcAft>
                <a:spcPts val="0"/>
              </a:spcAft>
              <a:buNone/>
            </a:pPr>
            <a:r>
              <a:rPr b="1" lang="en" sz="3400">
                <a:latin typeface="Raleway"/>
                <a:ea typeface="Raleway"/>
                <a:cs typeface="Raleway"/>
                <a:sym typeface="Raleway"/>
              </a:rPr>
              <a:t>Conclusion</a:t>
            </a:r>
            <a:endParaRPr b="1" sz="3400">
              <a:latin typeface="Raleway"/>
              <a:ea typeface="Raleway"/>
              <a:cs typeface="Raleway"/>
              <a:sym typeface="Raleway"/>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Shape 276"/>
          <p:cNvSpPr txBox="1"/>
          <p:nvPr>
            <p:ph type="ctrTitle"/>
          </p:nvPr>
        </p:nvSpPr>
        <p:spPr>
          <a:xfrm>
            <a:off x="727950" y="1357100"/>
            <a:ext cx="7688100" cy="2895000"/>
          </a:xfrm>
          <a:prstGeom prst="rect">
            <a:avLst/>
          </a:prstGeom>
        </p:spPr>
        <p:txBody>
          <a:bodyPr anchorCtr="0" anchor="t" bIns="91425" lIns="91425" spcFirstLastPara="1" rIns="91425" wrap="square" tIns="91425">
            <a:noAutofit/>
          </a:bodyPr>
          <a:lstStyle/>
          <a:p>
            <a:pPr indent="-342900" lvl="0" marL="457200" rtl="0">
              <a:lnSpc>
                <a:spcPct val="150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We can also conclude that:</a:t>
            </a:r>
            <a:endParaRPr b="0" sz="1800">
              <a:solidFill>
                <a:srgbClr val="000000"/>
              </a:solidFill>
              <a:latin typeface="Lato"/>
              <a:ea typeface="Lato"/>
              <a:cs typeface="Lato"/>
              <a:sym typeface="Lato"/>
            </a:endParaRPr>
          </a:p>
          <a:p>
            <a:pPr indent="-342900" lvl="1" marL="914400" rtl="0">
              <a:lnSpc>
                <a:spcPct val="150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Tuition costs did not have a </a:t>
            </a:r>
            <a:r>
              <a:rPr b="0" i="1" lang="en" sz="1800">
                <a:solidFill>
                  <a:srgbClr val="000000"/>
                </a:solidFill>
                <a:latin typeface="Lato"/>
                <a:ea typeface="Lato"/>
                <a:cs typeface="Lato"/>
                <a:sym typeface="Lato"/>
              </a:rPr>
              <a:t>direct</a:t>
            </a:r>
            <a:r>
              <a:rPr b="0" lang="en" sz="1800">
                <a:solidFill>
                  <a:srgbClr val="000000"/>
                </a:solidFill>
                <a:latin typeface="Lato"/>
                <a:ea typeface="Lato"/>
                <a:cs typeface="Lato"/>
                <a:sym typeface="Lato"/>
              </a:rPr>
              <a:t> impact on the decision to pursue higher education.</a:t>
            </a:r>
            <a:endParaRPr b="0" sz="1800">
              <a:solidFill>
                <a:srgbClr val="000000"/>
              </a:solidFill>
              <a:latin typeface="Lato"/>
              <a:ea typeface="Lato"/>
              <a:cs typeface="Lato"/>
              <a:sym typeface="Lato"/>
            </a:endParaRPr>
          </a:p>
          <a:p>
            <a:pPr indent="-342900" lvl="1" marL="914400" rtl="0">
              <a:lnSpc>
                <a:spcPct val="150000"/>
              </a:lnSpc>
              <a:spcBef>
                <a:spcPts val="0"/>
              </a:spcBef>
              <a:spcAft>
                <a:spcPts val="0"/>
              </a:spcAft>
              <a:buClr>
                <a:srgbClr val="000000"/>
              </a:buClr>
              <a:buSzPts val="1800"/>
              <a:buFont typeface="Lato"/>
              <a:buChar char="○"/>
            </a:pPr>
            <a:r>
              <a:rPr b="0" lang="en" sz="1800">
                <a:solidFill>
                  <a:srgbClr val="000000"/>
                </a:solidFill>
                <a:latin typeface="Lato"/>
                <a:ea typeface="Lato"/>
                <a:cs typeface="Lato"/>
                <a:sym typeface="Lato"/>
              </a:rPr>
              <a:t>Other factors play a role: economic stress (job scarcity) [1] , higher experience required upon graduation [1], branding [7] , degree misconception [7]. </a:t>
            </a:r>
            <a:endParaRPr b="0" sz="1800">
              <a:solidFill>
                <a:srgbClr val="000000"/>
              </a:solidFill>
              <a:latin typeface="Lato"/>
              <a:ea typeface="Lato"/>
              <a:cs typeface="Lato"/>
              <a:sym typeface="Lato"/>
            </a:endParaRPr>
          </a:p>
          <a:p>
            <a:pPr indent="0" lvl="0" marL="0" rtl="0">
              <a:lnSpc>
                <a:spcPct val="150000"/>
              </a:lnSpc>
              <a:spcBef>
                <a:spcPts val="0"/>
              </a:spcBef>
              <a:spcAft>
                <a:spcPts val="0"/>
              </a:spcAft>
              <a:buNone/>
            </a:pPr>
            <a:r>
              <a:t/>
            </a:r>
            <a:endParaRPr b="0" sz="1800">
              <a:solidFill>
                <a:srgbClr val="000000"/>
              </a:solidFill>
              <a:latin typeface="Lato"/>
              <a:ea typeface="Lato"/>
              <a:cs typeface="Lato"/>
              <a:sym typeface="Lato"/>
            </a:endParaRPr>
          </a:p>
        </p:txBody>
      </p:sp>
      <p:sp>
        <p:nvSpPr>
          <p:cNvPr id="277" name="Shape 277"/>
          <p:cNvSpPr txBox="1"/>
          <p:nvPr/>
        </p:nvSpPr>
        <p:spPr>
          <a:xfrm>
            <a:off x="727950" y="533000"/>
            <a:ext cx="6130500" cy="824100"/>
          </a:xfrm>
          <a:prstGeom prst="rect">
            <a:avLst/>
          </a:prstGeom>
          <a:noFill/>
          <a:ln>
            <a:noFill/>
          </a:ln>
        </p:spPr>
        <p:txBody>
          <a:bodyPr anchorCtr="0" anchor="ctr" bIns="91425" lIns="91425" spcFirstLastPara="1" rIns="91425" wrap="square" tIns="91425">
            <a:noAutofit/>
          </a:bodyPr>
          <a:lstStyle/>
          <a:p>
            <a:pPr indent="0" lvl="0" marL="0" rtl="0">
              <a:lnSpc>
                <a:spcPct val="150000"/>
              </a:lnSpc>
              <a:spcBef>
                <a:spcPts val="0"/>
              </a:spcBef>
              <a:spcAft>
                <a:spcPts val="0"/>
              </a:spcAft>
              <a:buNone/>
            </a:pPr>
            <a:r>
              <a:rPr b="1" lang="en" sz="3400">
                <a:latin typeface="Raleway"/>
                <a:ea typeface="Raleway"/>
                <a:cs typeface="Raleway"/>
                <a:sym typeface="Raleway"/>
              </a:rPr>
              <a:t>Conclusion</a:t>
            </a:r>
            <a:endParaRPr b="1" sz="3400">
              <a:latin typeface="Raleway"/>
              <a:ea typeface="Raleway"/>
              <a:cs typeface="Raleway"/>
              <a:sym typeface="Raleway"/>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Shape 282"/>
          <p:cNvSpPr txBox="1"/>
          <p:nvPr>
            <p:ph type="ctrTitle"/>
          </p:nvPr>
        </p:nvSpPr>
        <p:spPr>
          <a:xfrm>
            <a:off x="714200" y="452475"/>
            <a:ext cx="7551000" cy="737100"/>
          </a:xfrm>
          <a:prstGeom prst="rect">
            <a:avLst/>
          </a:prstGeom>
          <a:noFill/>
        </p:spPr>
        <p:txBody>
          <a:bodyPr anchorCtr="0" anchor="t" bIns="91425" lIns="91425" spcFirstLastPara="1" rIns="91425" wrap="square" tIns="91425">
            <a:noAutofit/>
          </a:bodyPr>
          <a:lstStyle/>
          <a:p>
            <a:pPr indent="0" lvl="0" marL="0">
              <a:spcBef>
                <a:spcPts val="0"/>
              </a:spcBef>
              <a:spcAft>
                <a:spcPts val="0"/>
              </a:spcAft>
              <a:buNone/>
            </a:pPr>
            <a:r>
              <a:rPr lang="en" sz="3600"/>
              <a:t>References</a:t>
            </a:r>
            <a:endParaRPr sz="3600"/>
          </a:p>
          <a:p>
            <a:pPr indent="0" lvl="0" marL="0">
              <a:spcBef>
                <a:spcPts val="0"/>
              </a:spcBef>
              <a:spcAft>
                <a:spcPts val="0"/>
              </a:spcAft>
              <a:buNone/>
            </a:pPr>
            <a:r>
              <a:t/>
            </a:r>
            <a:endParaRPr sz="1600">
              <a:latin typeface="Lato"/>
              <a:ea typeface="Lato"/>
              <a:cs typeface="Lato"/>
              <a:sym typeface="Lato"/>
            </a:endParaRPr>
          </a:p>
          <a:p>
            <a:pPr indent="-298450" lvl="0" marL="457200" rtl="0">
              <a:lnSpc>
                <a:spcPct val="115000"/>
              </a:lnSpc>
              <a:spcBef>
                <a:spcPts val="0"/>
              </a:spcBef>
              <a:spcAft>
                <a:spcPts val="0"/>
              </a:spcAft>
              <a:buClr>
                <a:srgbClr val="000000"/>
              </a:buClr>
              <a:buSzPts val="1100"/>
              <a:buFont typeface="Lato"/>
              <a:buAutoNum type="arabicPeriod"/>
            </a:pPr>
            <a:r>
              <a:rPr b="0" lang="en" sz="1100">
                <a:solidFill>
                  <a:srgbClr val="000000"/>
                </a:solidFill>
                <a:latin typeface="Lato"/>
                <a:ea typeface="Lato"/>
                <a:cs typeface="Lato"/>
                <a:sym typeface="Lato"/>
              </a:rPr>
              <a:t>Selingo, J. J., Helvey, K., Heifetz, J., &amp; Gielan, M. (2016, May 31). Two-Thirds of College Grads Struggle to Launch Their Careers. Retrieved from https://hbr.org/2016/05/two-thirds-of-college-grads-struggle-to-launch-their-careers.</a:t>
            </a:r>
            <a:endParaRPr b="0" sz="1100">
              <a:solidFill>
                <a:srgbClr val="000000"/>
              </a:solidFill>
              <a:latin typeface="Lato"/>
              <a:ea typeface="Lato"/>
              <a:cs typeface="Lato"/>
              <a:sym typeface="Lato"/>
            </a:endParaRPr>
          </a:p>
          <a:p>
            <a:pPr indent="-298450" lvl="0" marL="457200" rtl="0">
              <a:lnSpc>
                <a:spcPct val="115000"/>
              </a:lnSpc>
              <a:spcBef>
                <a:spcPts val="0"/>
              </a:spcBef>
              <a:spcAft>
                <a:spcPts val="0"/>
              </a:spcAft>
              <a:buClr>
                <a:srgbClr val="000000"/>
              </a:buClr>
              <a:buSzPts val="1100"/>
              <a:buFont typeface="Lato"/>
              <a:buAutoNum type="arabicPeriod"/>
            </a:pPr>
            <a:r>
              <a:rPr b="0" lang="en" sz="1100">
                <a:solidFill>
                  <a:srgbClr val="000000"/>
                </a:solidFill>
                <a:latin typeface="Lato"/>
                <a:ea typeface="Lato"/>
                <a:cs typeface="Lato"/>
                <a:sym typeface="Lato"/>
              </a:rPr>
              <a:t>Thompson, D. (2017, July 26). This Is the Way the College 'Bubble' Ends. Retrieved from </a:t>
            </a:r>
            <a:r>
              <a:rPr b="0" lang="en" sz="1100">
                <a:solidFill>
                  <a:srgbClr val="000000"/>
                </a:solidFill>
                <a:uFill>
                  <a:noFill/>
                </a:uFill>
                <a:latin typeface="Lato"/>
                <a:ea typeface="Lato"/>
                <a:cs typeface="Lato"/>
                <a:sym typeface="Lato"/>
                <a:hlinkClick r:id="rId3"/>
              </a:rPr>
              <a:t>https://www.theatlantic.com/business/archive/2017/07/college-bubble-ends/534915/</a:t>
            </a:r>
            <a:r>
              <a:rPr b="0" lang="en" sz="1100">
                <a:solidFill>
                  <a:srgbClr val="000000"/>
                </a:solidFill>
                <a:latin typeface="Lato"/>
                <a:ea typeface="Lato"/>
                <a:cs typeface="Lato"/>
                <a:sym typeface="Lato"/>
              </a:rPr>
              <a:t>.</a:t>
            </a:r>
            <a:endParaRPr b="0" sz="1100">
              <a:solidFill>
                <a:srgbClr val="000000"/>
              </a:solidFill>
              <a:latin typeface="Lato"/>
              <a:ea typeface="Lato"/>
              <a:cs typeface="Lato"/>
              <a:sym typeface="Lato"/>
            </a:endParaRPr>
          </a:p>
          <a:p>
            <a:pPr indent="-298450" lvl="0" marL="457200" rtl="0">
              <a:lnSpc>
                <a:spcPct val="115000"/>
              </a:lnSpc>
              <a:spcBef>
                <a:spcPts val="0"/>
              </a:spcBef>
              <a:spcAft>
                <a:spcPts val="0"/>
              </a:spcAft>
              <a:buClr>
                <a:srgbClr val="000000"/>
              </a:buClr>
              <a:buSzPts val="1100"/>
              <a:buFont typeface="Lato"/>
              <a:buAutoNum type="arabicPeriod"/>
            </a:pPr>
            <a:r>
              <a:rPr b="0" lang="en" sz="1100">
                <a:solidFill>
                  <a:srgbClr val="000000"/>
                </a:solidFill>
                <a:latin typeface="Lato"/>
                <a:ea typeface="Lato"/>
                <a:cs typeface="Lato"/>
                <a:sym typeface="Lato"/>
              </a:rPr>
              <a:t>Stage, F. K., &amp; Hossler, D. (n.d.). Differences in family influences on college attendance plans f</a:t>
            </a:r>
            <a:r>
              <a:rPr b="0" lang="en" sz="1100">
                <a:solidFill>
                  <a:srgbClr val="000000"/>
                </a:solidFill>
                <a:latin typeface="Lato"/>
                <a:ea typeface="Lato"/>
                <a:cs typeface="Lato"/>
                <a:sym typeface="Lato"/>
              </a:rPr>
              <a:t>o</a:t>
            </a:r>
            <a:r>
              <a:rPr b="0" lang="en" sz="1100">
                <a:solidFill>
                  <a:srgbClr val="000000"/>
                </a:solidFill>
                <a:latin typeface="Lato"/>
                <a:ea typeface="Lato"/>
                <a:cs typeface="Lato"/>
                <a:sym typeface="Lato"/>
              </a:rPr>
              <a:t>r male and female ninth graders. Retrieved from </a:t>
            </a:r>
            <a:r>
              <a:rPr b="0" lang="en" sz="1100">
                <a:solidFill>
                  <a:srgbClr val="000000"/>
                </a:solidFill>
                <a:uFill>
                  <a:noFill/>
                </a:uFill>
                <a:latin typeface="Lato"/>
                <a:ea typeface="Lato"/>
                <a:cs typeface="Lato"/>
                <a:sym typeface="Lato"/>
                <a:hlinkClick r:id="rId4"/>
              </a:rPr>
              <a:t>https://link.springer.com/article/10.1007/BF00992606</a:t>
            </a:r>
            <a:r>
              <a:rPr b="0" lang="en" sz="1100">
                <a:solidFill>
                  <a:srgbClr val="000000"/>
                </a:solidFill>
                <a:latin typeface="Lato"/>
                <a:ea typeface="Lato"/>
                <a:cs typeface="Lato"/>
                <a:sym typeface="Lato"/>
              </a:rPr>
              <a:t>.</a:t>
            </a:r>
            <a:endParaRPr b="0" sz="1100">
              <a:solidFill>
                <a:srgbClr val="000000"/>
              </a:solidFill>
              <a:latin typeface="Lato"/>
              <a:ea typeface="Lato"/>
              <a:cs typeface="Lato"/>
              <a:sym typeface="Lato"/>
            </a:endParaRPr>
          </a:p>
          <a:p>
            <a:pPr indent="-298450" lvl="0" marL="457200" rtl="0">
              <a:lnSpc>
                <a:spcPct val="115000"/>
              </a:lnSpc>
              <a:spcBef>
                <a:spcPts val="0"/>
              </a:spcBef>
              <a:spcAft>
                <a:spcPts val="0"/>
              </a:spcAft>
              <a:buClr>
                <a:srgbClr val="000000"/>
              </a:buClr>
              <a:buSzPts val="1100"/>
              <a:buFont typeface="Lato"/>
              <a:buAutoNum type="arabicPeriod"/>
            </a:pPr>
            <a:r>
              <a:rPr b="0" lang="en" sz="1100">
                <a:solidFill>
                  <a:srgbClr val="000000"/>
                </a:solidFill>
                <a:latin typeface="Lato"/>
                <a:ea typeface="Lato"/>
                <a:cs typeface="Lato"/>
                <a:sym typeface="Lato"/>
              </a:rPr>
              <a:t>U.S. Military Personnel 1954-2014: The Numbers. (2014, July 30). Retrieved from </a:t>
            </a:r>
            <a:r>
              <a:rPr b="0" lang="en" sz="1100">
                <a:solidFill>
                  <a:srgbClr val="000000"/>
                </a:solidFill>
                <a:uFill>
                  <a:noFill/>
                </a:uFill>
                <a:latin typeface="Lato"/>
                <a:ea typeface="Lato"/>
                <a:cs typeface="Lato"/>
                <a:sym typeface="Lato"/>
                <a:hlinkClick r:id="rId5"/>
              </a:rPr>
              <a:t>https://historyinpieces.com/research/us-military-personnel-1954-2014</a:t>
            </a:r>
            <a:r>
              <a:rPr b="0" lang="en" sz="1100">
                <a:solidFill>
                  <a:srgbClr val="000000"/>
                </a:solidFill>
                <a:latin typeface="Lato"/>
                <a:ea typeface="Lato"/>
                <a:cs typeface="Lato"/>
                <a:sym typeface="Lato"/>
              </a:rPr>
              <a:t>.</a:t>
            </a:r>
            <a:endParaRPr b="0" sz="1100">
              <a:solidFill>
                <a:srgbClr val="000000"/>
              </a:solidFill>
              <a:latin typeface="Lato"/>
              <a:ea typeface="Lato"/>
              <a:cs typeface="Lato"/>
              <a:sym typeface="Lato"/>
            </a:endParaRPr>
          </a:p>
          <a:p>
            <a:pPr indent="-298450" lvl="0" marL="457200" rtl="0">
              <a:lnSpc>
                <a:spcPct val="115000"/>
              </a:lnSpc>
              <a:spcBef>
                <a:spcPts val="0"/>
              </a:spcBef>
              <a:spcAft>
                <a:spcPts val="0"/>
              </a:spcAft>
              <a:buClr>
                <a:srgbClr val="000000"/>
              </a:buClr>
              <a:buSzPts val="1100"/>
              <a:buFont typeface="Lato"/>
              <a:buAutoNum type="arabicPeriod"/>
            </a:pPr>
            <a:r>
              <a:rPr b="0" lang="en" sz="1100">
                <a:solidFill>
                  <a:srgbClr val="000000"/>
                </a:solidFill>
                <a:latin typeface="Lato"/>
                <a:ea typeface="Lato"/>
                <a:cs typeface="Lato"/>
                <a:sym typeface="Lato"/>
              </a:rPr>
              <a:t>Cohen, A. M., &amp; Brawer, F. B. (2003). The American community college. San Francisco: Jossey-Bass</a:t>
            </a:r>
            <a:r>
              <a:rPr b="0" lang="en" sz="1100">
                <a:solidFill>
                  <a:srgbClr val="000000"/>
                </a:solidFill>
                <a:latin typeface="Lato"/>
                <a:ea typeface="Lato"/>
                <a:cs typeface="Lato"/>
                <a:sym typeface="Lato"/>
              </a:rPr>
              <a:t>.</a:t>
            </a:r>
            <a:endParaRPr b="0" sz="1100">
              <a:solidFill>
                <a:srgbClr val="000000"/>
              </a:solidFill>
              <a:latin typeface="Lato"/>
              <a:ea typeface="Lato"/>
              <a:cs typeface="Lato"/>
              <a:sym typeface="Lato"/>
            </a:endParaRPr>
          </a:p>
          <a:p>
            <a:pPr indent="-298450" lvl="0" marL="457200" rtl="0">
              <a:lnSpc>
                <a:spcPct val="115000"/>
              </a:lnSpc>
              <a:spcBef>
                <a:spcPts val="0"/>
              </a:spcBef>
              <a:spcAft>
                <a:spcPts val="0"/>
              </a:spcAft>
              <a:buClr>
                <a:srgbClr val="000000"/>
              </a:buClr>
              <a:buSzPts val="1100"/>
              <a:buFont typeface="Lato"/>
              <a:buAutoNum type="arabicPeriod"/>
            </a:pPr>
            <a:r>
              <a:rPr b="0" lang="en" sz="1100">
                <a:solidFill>
                  <a:srgbClr val="000000"/>
                </a:solidFill>
                <a:latin typeface="Lato"/>
                <a:ea typeface="Lato"/>
                <a:cs typeface="Lato"/>
                <a:sym typeface="Lato"/>
              </a:rPr>
              <a:t>National Center for Education Statistics: Table 302.10. Recent high school completers and their enrollment in college, by sex and level of institution: 1960 through 2016, https://nces.ed.gov/programs/digest/d17/tables/dt17_302.10.asp.</a:t>
            </a:r>
            <a:endParaRPr b="0" sz="1100">
              <a:solidFill>
                <a:srgbClr val="000000"/>
              </a:solidFill>
              <a:latin typeface="Lato"/>
              <a:ea typeface="Lato"/>
              <a:cs typeface="Lato"/>
              <a:sym typeface="Lato"/>
            </a:endParaRPr>
          </a:p>
          <a:p>
            <a:pPr indent="-298450" lvl="0" marL="457200" rtl="0">
              <a:lnSpc>
                <a:spcPct val="115000"/>
              </a:lnSpc>
              <a:spcBef>
                <a:spcPts val="0"/>
              </a:spcBef>
              <a:spcAft>
                <a:spcPts val="0"/>
              </a:spcAft>
              <a:buClr>
                <a:srgbClr val="000000"/>
              </a:buClr>
              <a:buSzPts val="1100"/>
              <a:buFont typeface="Lato"/>
              <a:buAutoNum type="arabicPeriod"/>
            </a:pPr>
            <a:r>
              <a:rPr b="0" lang="en" sz="1100">
                <a:solidFill>
                  <a:srgbClr val="000000"/>
                </a:solidFill>
                <a:latin typeface="Lato"/>
                <a:ea typeface="Lato"/>
                <a:cs typeface="Lato"/>
                <a:sym typeface="Lato"/>
              </a:rPr>
              <a:t>Gross, A., &amp; Marcus, J. (2018, April 25). High-Paying Trade Jobs Sit Empty, While High School Grads Line Up For University. Retrieved from https://www.npr.org/sections/ed/2018/04/25/605092520/high-paying-trade-jobs-sit-empty-while-high-school-grads-line-up-for-university.</a:t>
            </a:r>
            <a:endParaRPr b="0" sz="1100">
              <a:solidFill>
                <a:srgbClr val="000000"/>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p:cNvSpPr txBox="1"/>
          <p:nvPr>
            <p:ph type="ctrTitle"/>
          </p:nvPr>
        </p:nvSpPr>
        <p:spPr>
          <a:xfrm>
            <a:off x="714200" y="452475"/>
            <a:ext cx="7551000" cy="737100"/>
          </a:xfrm>
          <a:prstGeom prst="rect">
            <a:avLst/>
          </a:prstGeom>
          <a:noFill/>
        </p:spPr>
        <p:txBody>
          <a:bodyPr anchorCtr="0" anchor="t" bIns="91425" lIns="91425" spcFirstLastPara="1" rIns="91425" wrap="square" tIns="91425">
            <a:noAutofit/>
          </a:bodyPr>
          <a:lstStyle/>
          <a:p>
            <a:pPr indent="0" lvl="0" marL="0" rtl="0">
              <a:spcBef>
                <a:spcPts val="0"/>
              </a:spcBef>
              <a:spcAft>
                <a:spcPts val="0"/>
              </a:spcAft>
              <a:buNone/>
            </a:pPr>
            <a:r>
              <a:rPr lang="en" sz="3600"/>
              <a:t>Appendix</a:t>
            </a:r>
            <a:endParaRPr sz="3600"/>
          </a:p>
          <a:p>
            <a:pPr indent="0" lvl="0" marL="0" rtl="0">
              <a:spcBef>
                <a:spcPts val="0"/>
              </a:spcBef>
              <a:spcAft>
                <a:spcPts val="0"/>
              </a:spcAft>
              <a:buNone/>
            </a:pPr>
            <a:r>
              <a:t/>
            </a:r>
            <a:endParaRPr sz="1600">
              <a:latin typeface="Lato"/>
              <a:ea typeface="Lato"/>
              <a:cs typeface="Lato"/>
              <a:sym typeface="Lato"/>
            </a:endParaRPr>
          </a:p>
          <a:p>
            <a:pPr indent="0" lvl="0" marL="0" rtl="0">
              <a:lnSpc>
                <a:spcPct val="115000"/>
              </a:lnSpc>
              <a:spcBef>
                <a:spcPts val="0"/>
              </a:spcBef>
              <a:spcAft>
                <a:spcPts val="0"/>
              </a:spcAft>
              <a:buNone/>
            </a:pPr>
            <a:r>
              <a:rPr b="0" lang="en" sz="1800" u="sng">
                <a:solidFill>
                  <a:schemeClr val="hlink"/>
                </a:solidFill>
                <a:latin typeface="Lato"/>
                <a:ea typeface="Lato"/>
                <a:cs typeface="Lato"/>
                <a:sym typeface="Lato"/>
                <a:hlinkClick r:id="rId3"/>
              </a:rPr>
              <a:t>https://drive.google.com/file/d/1DncroQnug4akd1q8vQO9hgdXmlXYCDnb/view?usp=sharing</a:t>
            </a:r>
            <a:endParaRPr b="0" sz="1800">
              <a:solidFill>
                <a:srgbClr val="000000"/>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Shape 98"/>
          <p:cNvSpPr txBox="1"/>
          <p:nvPr>
            <p:ph type="ctrTitle"/>
          </p:nvPr>
        </p:nvSpPr>
        <p:spPr>
          <a:xfrm>
            <a:off x="729450" y="1322450"/>
            <a:ext cx="7688100" cy="852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rPr>
              <a:t>Goal Setting and Planning</a:t>
            </a:r>
            <a:endParaRPr>
              <a:solidFill>
                <a:srgbClr val="000000"/>
              </a:solidFill>
            </a:endParaRPr>
          </a:p>
        </p:txBody>
      </p:sp>
      <p:sp>
        <p:nvSpPr>
          <p:cNvPr id="99" name="Shape 99"/>
          <p:cNvSpPr txBox="1"/>
          <p:nvPr/>
        </p:nvSpPr>
        <p:spPr>
          <a:xfrm>
            <a:off x="729450" y="2175050"/>
            <a:ext cx="7336800" cy="2751600"/>
          </a:xfrm>
          <a:prstGeom prst="rect">
            <a:avLst/>
          </a:prstGeom>
          <a:noFill/>
          <a:ln>
            <a:noFill/>
          </a:ln>
        </p:spPr>
        <p:txBody>
          <a:bodyPr anchorCtr="0" anchor="t" bIns="91425" lIns="91425" spcFirstLastPara="1" rIns="91425" wrap="square" tIns="91425">
            <a:noAutofit/>
          </a:bodyPr>
          <a:lstStyle/>
          <a:p>
            <a:pPr indent="-330200" lvl="0" marL="457200" rtl="0">
              <a:lnSpc>
                <a:spcPct val="150000"/>
              </a:lnSpc>
              <a:spcBef>
                <a:spcPts val="0"/>
              </a:spcBef>
              <a:spcAft>
                <a:spcPts val="0"/>
              </a:spcAft>
              <a:buSzPts val="1600"/>
              <a:buFont typeface="Lato"/>
              <a:buChar char="●"/>
            </a:pPr>
            <a:r>
              <a:rPr lang="en" sz="1600">
                <a:latin typeface="Lato"/>
                <a:ea typeface="Lato"/>
                <a:cs typeface="Lato"/>
                <a:sym typeface="Lato"/>
              </a:rPr>
              <a:t>Brainstorming </a:t>
            </a:r>
            <a:endParaRPr sz="1600">
              <a:latin typeface="Lato"/>
              <a:ea typeface="Lato"/>
              <a:cs typeface="Lato"/>
              <a:sym typeface="Lato"/>
            </a:endParaRPr>
          </a:p>
          <a:p>
            <a:pPr indent="-330200" lvl="0" marL="457200" rtl="0">
              <a:lnSpc>
                <a:spcPct val="150000"/>
              </a:lnSpc>
              <a:spcBef>
                <a:spcPts val="0"/>
              </a:spcBef>
              <a:spcAft>
                <a:spcPts val="0"/>
              </a:spcAft>
              <a:buSzPts val="1600"/>
              <a:buFont typeface="Lato"/>
              <a:buChar char="●"/>
            </a:pPr>
            <a:r>
              <a:rPr lang="en" sz="1600">
                <a:latin typeface="Lato"/>
                <a:ea typeface="Lato"/>
                <a:cs typeface="Lato"/>
                <a:sym typeface="Lato"/>
              </a:rPr>
              <a:t>Team strengths + experience</a:t>
            </a:r>
            <a:endParaRPr sz="1600">
              <a:latin typeface="Lato"/>
              <a:ea typeface="Lato"/>
              <a:cs typeface="Lato"/>
              <a:sym typeface="Lato"/>
            </a:endParaRPr>
          </a:p>
          <a:p>
            <a:pPr indent="-330200" lvl="0" marL="457200" rtl="0">
              <a:lnSpc>
                <a:spcPct val="150000"/>
              </a:lnSpc>
              <a:spcBef>
                <a:spcPts val="0"/>
              </a:spcBef>
              <a:spcAft>
                <a:spcPts val="0"/>
              </a:spcAft>
              <a:buSzPts val="1600"/>
              <a:buFont typeface="Lato"/>
              <a:buChar char="●"/>
            </a:pPr>
            <a:r>
              <a:rPr lang="en" sz="1600">
                <a:latin typeface="Lato"/>
                <a:ea typeface="Lato"/>
                <a:cs typeface="Lato"/>
                <a:sym typeface="Lato"/>
              </a:rPr>
              <a:t>Leveraged tech to bring 8 people in one place</a:t>
            </a:r>
            <a:endParaRPr sz="1600">
              <a:latin typeface="Lato"/>
              <a:ea typeface="Lato"/>
              <a:cs typeface="Lato"/>
              <a:sym typeface="Lato"/>
            </a:endParaRPr>
          </a:p>
          <a:p>
            <a:pPr indent="-330200" lvl="1" marL="914400" rtl="0">
              <a:lnSpc>
                <a:spcPct val="150000"/>
              </a:lnSpc>
              <a:spcBef>
                <a:spcPts val="0"/>
              </a:spcBef>
              <a:spcAft>
                <a:spcPts val="0"/>
              </a:spcAft>
              <a:buSzPts val="1600"/>
              <a:buFont typeface="Lato"/>
              <a:buChar char="○"/>
            </a:pPr>
            <a:r>
              <a:rPr lang="en" sz="1600">
                <a:latin typeface="Lato"/>
                <a:ea typeface="Lato"/>
                <a:cs typeface="Lato"/>
                <a:sym typeface="Lato"/>
              </a:rPr>
              <a:t>Google drive : central hub for documenting , </a:t>
            </a:r>
            <a:endParaRPr sz="1600">
              <a:latin typeface="Lato"/>
              <a:ea typeface="Lato"/>
              <a:cs typeface="Lato"/>
              <a:sym typeface="Lato"/>
            </a:endParaRPr>
          </a:p>
          <a:p>
            <a:pPr indent="-330200" lvl="1" marL="914400" rtl="0">
              <a:lnSpc>
                <a:spcPct val="150000"/>
              </a:lnSpc>
              <a:spcBef>
                <a:spcPts val="0"/>
              </a:spcBef>
              <a:spcAft>
                <a:spcPts val="0"/>
              </a:spcAft>
              <a:buSzPts val="1600"/>
              <a:buFont typeface="Lato"/>
              <a:buChar char="○"/>
            </a:pPr>
            <a:r>
              <a:rPr lang="en" sz="1600">
                <a:latin typeface="Lato"/>
                <a:ea typeface="Lato"/>
                <a:cs typeface="Lato"/>
                <a:sym typeface="Lato"/>
              </a:rPr>
              <a:t>Whatsapp: communication + planning, Google hangout</a:t>
            </a:r>
            <a:endParaRPr sz="1600">
              <a:latin typeface="Lato"/>
              <a:ea typeface="Lato"/>
              <a:cs typeface="Lato"/>
              <a:sym typeface="Lato"/>
            </a:endParaRPr>
          </a:p>
          <a:p>
            <a:pPr indent="-330200" lvl="0" marL="457200" rtl="0">
              <a:lnSpc>
                <a:spcPct val="150000"/>
              </a:lnSpc>
              <a:spcBef>
                <a:spcPts val="0"/>
              </a:spcBef>
              <a:spcAft>
                <a:spcPts val="0"/>
              </a:spcAft>
              <a:buSzPts val="1600"/>
              <a:buFont typeface="Lato"/>
              <a:buChar char="●"/>
            </a:pPr>
            <a:r>
              <a:rPr lang="en" sz="1600">
                <a:latin typeface="Lato"/>
                <a:ea typeface="Lato"/>
                <a:cs typeface="Lato"/>
                <a:sym typeface="Lato"/>
              </a:rPr>
              <a:t>Defined a hypothesis + possible outcomes </a:t>
            </a:r>
            <a:endParaRPr sz="1600">
              <a:latin typeface="Lato"/>
              <a:ea typeface="Lato"/>
              <a:cs typeface="Lato"/>
              <a:sym typeface="Lato"/>
            </a:endParaRPr>
          </a:p>
          <a:p>
            <a:pPr indent="-330200" lvl="1" marL="914400" rtl="0">
              <a:lnSpc>
                <a:spcPct val="150000"/>
              </a:lnSpc>
              <a:spcBef>
                <a:spcPts val="0"/>
              </a:spcBef>
              <a:spcAft>
                <a:spcPts val="0"/>
              </a:spcAft>
              <a:buSzPts val="1600"/>
              <a:buFont typeface="Lato"/>
              <a:buChar char="○"/>
            </a:pPr>
            <a:r>
              <a:rPr lang="en" sz="1600">
                <a:latin typeface="Lato"/>
                <a:ea typeface="Lato"/>
                <a:cs typeface="Lato"/>
                <a:sym typeface="Lato"/>
              </a:rPr>
              <a:t>Divided outcome tasks among group</a:t>
            </a:r>
            <a:endParaRPr sz="1600">
              <a:latin typeface="Lato"/>
              <a:ea typeface="Lato"/>
              <a:cs typeface="Lato"/>
              <a:sym typeface="Lato"/>
            </a:endParaRPr>
          </a:p>
          <a:p>
            <a:pPr indent="0" lvl="0" marL="0">
              <a:lnSpc>
                <a:spcPct val="150000"/>
              </a:lnSpc>
              <a:spcBef>
                <a:spcPts val="0"/>
              </a:spcBef>
              <a:spcAft>
                <a:spcPts val="0"/>
              </a:spcAft>
              <a:buNone/>
            </a:pPr>
            <a:r>
              <a:t/>
            </a:r>
            <a:endParaRPr sz="1600">
              <a:latin typeface="Lato"/>
              <a:ea typeface="Lato"/>
              <a:cs typeface="Lato"/>
              <a:sym typeface="Lato"/>
            </a:endParaRPr>
          </a:p>
          <a:p>
            <a:pPr indent="0" lvl="0" marL="0">
              <a:lnSpc>
                <a:spcPct val="150000"/>
              </a:lnSpc>
              <a:spcBef>
                <a:spcPts val="0"/>
              </a:spcBef>
              <a:spcAft>
                <a:spcPts val="0"/>
              </a:spcAft>
              <a:buNone/>
            </a:pPr>
            <a:r>
              <a:t/>
            </a:r>
            <a:endParaRPr sz="1600">
              <a:latin typeface="Lato"/>
              <a:ea typeface="Lato"/>
              <a:cs typeface="Lato"/>
              <a:sym typeface="Lato"/>
            </a:endParaRPr>
          </a:p>
        </p:txBody>
      </p:sp>
      <p:pic>
        <p:nvPicPr>
          <p:cNvPr id="100" name="Shape 100"/>
          <p:cNvPicPr preferRelativeResize="0"/>
          <p:nvPr/>
        </p:nvPicPr>
        <p:blipFill>
          <a:blip r:embed="rId3">
            <a:alphaModFix/>
          </a:blip>
          <a:stretch>
            <a:fillRect/>
          </a:stretch>
        </p:blipFill>
        <p:spPr>
          <a:xfrm>
            <a:off x="8048449" y="4388675"/>
            <a:ext cx="710805" cy="537850"/>
          </a:xfrm>
          <a:prstGeom prst="rect">
            <a:avLst/>
          </a:prstGeom>
          <a:noFill/>
          <a:ln>
            <a:noFill/>
          </a:ln>
        </p:spPr>
      </p:pic>
      <p:pic>
        <p:nvPicPr>
          <p:cNvPr id="101" name="Shape 101"/>
          <p:cNvPicPr preferRelativeResize="0"/>
          <p:nvPr/>
        </p:nvPicPr>
        <p:blipFill>
          <a:blip r:embed="rId4">
            <a:alphaModFix/>
          </a:blip>
          <a:stretch>
            <a:fillRect/>
          </a:stretch>
        </p:blipFill>
        <p:spPr>
          <a:xfrm>
            <a:off x="7408400" y="4442375"/>
            <a:ext cx="430451" cy="430451"/>
          </a:xfrm>
          <a:prstGeom prst="rect">
            <a:avLst/>
          </a:prstGeom>
          <a:noFill/>
          <a:ln>
            <a:noFill/>
          </a:ln>
        </p:spPr>
      </p:pic>
      <p:pic>
        <p:nvPicPr>
          <p:cNvPr id="102" name="Shape 102"/>
          <p:cNvPicPr preferRelativeResize="0"/>
          <p:nvPr/>
        </p:nvPicPr>
        <p:blipFill>
          <a:blip r:embed="rId5">
            <a:alphaModFix/>
          </a:blip>
          <a:stretch>
            <a:fillRect/>
          </a:stretch>
        </p:blipFill>
        <p:spPr>
          <a:xfrm>
            <a:off x="6635150" y="4422662"/>
            <a:ext cx="469875" cy="469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Shape 107"/>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Hypothesis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Shape 11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Hypothesis </a:t>
            </a:r>
            <a:endParaRPr/>
          </a:p>
        </p:txBody>
      </p:sp>
      <p:sp>
        <p:nvSpPr>
          <p:cNvPr id="113" name="Shape 113"/>
          <p:cNvSpPr txBox="1"/>
          <p:nvPr>
            <p:ph idx="1" type="subTitle"/>
          </p:nvPr>
        </p:nvSpPr>
        <p:spPr>
          <a:xfrm>
            <a:off x="729450" y="2323325"/>
            <a:ext cx="6158400" cy="15981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i="1" lang="en" sz="2400">
                <a:solidFill>
                  <a:srgbClr val="000000"/>
                </a:solidFill>
              </a:rPr>
              <a:t>The increasing cost of tuition for all levels of post secondary school in the United States has had a direct impact on the percentage of eligible* individuals’ enrollment in those programs. </a:t>
            </a:r>
            <a:endParaRPr i="1" sz="2400">
              <a:solidFill>
                <a:srgbClr val="000000"/>
              </a:solidFill>
            </a:endParaRPr>
          </a:p>
          <a:p>
            <a:pPr indent="0" lvl="0" marL="0" rtl="0">
              <a:lnSpc>
                <a:spcPct val="100000"/>
              </a:lnSpc>
              <a:spcBef>
                <a:spcPts val="0"/>
              </a:spcBef>
              <a:spcAft>
                <a:spcPts val="0"/>
              </a:spcAft>
              <a:buNone/>
            </a:pPr>
            <a:r>
              <a:t/>
            </a:r>
            <a:endParaRPr i="1" sz="2400">
              <a:solidFill>
                <a:srgbClr val="000000"/>
              </a:solidFill>
            </a:endParaRPr>
          </a:p>
        </p:txBody>
      </p:sp>
      <p:sp>
        <p:nvSpPr>
          <p:cNvPr id="114" name="Shape 114"/>
          <p:cNvSpPr txBox="1"/>
          <p:nvPr/>
        </p:nvSpPr>
        <p:spPr>
          <a:xfrm>
            <a:off x="729450" y="4160150"/>
            <a:ext cx="7338300" cy="856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latin typeface="Lato"/>
                <a:ea typeface="Lato"/>
                <a:cs typeface="Lato"/>
                <a:sym typeface="Lato"/>
              </a:rPr>
              <a:t>*</a:t>
            </a:r>
            <a:r>
              <a:rPr b="1" lang="en">
                <a:latin typeface="Lato"/>
                <a:ea typeface="Lato"/>
                <a:cs typeface="Lato"/>
                <a:sym typeface="Lato"/>
              </a:rPr>
              <a:t>Eligible</a:t>
            </a:r>
            <a:r>
              <a:rPr b="1" lang="en">
                <a:latin typeface="Lato"/>
                <a:ea typeface="Lato"/>
                <a:cs typeface="Lato"/>
                <a:sym typeface="Lato"/>
              </a:rPr>
              <a:t>  Persons:</a:t>
            </a:r>
            <a:br>
              <a:rPr lang="en">
                <a:latin typeface="Lato"/>
                <a:ea typeface="Lato"/>
                <a:cs typeface="Lato"/>
                <a:sym typeface="Lato"/>
              </a:rPr>
            </a:br>
            <a:r>
              <a:rPr lang="en">
                <a:latin typeface="Times New Roman"/>
                <a:ea typeface="Times New Roman"/>
                <a:cs typeface="Times New Roman"/>
                <a:sym typeface="Times New Roman"/>
              </a:rPr>
              <a:t>Individuals ages 16 to 24 who graduated from high school or completed a GED or other high school equivalency credential [6].</a:t>
            </a:r>
            <a:endParaRPr>
              <a:latin typeface="Lato"/>
              <a:ea typeface="Lato"/>
              <a:cs typeface="Lato"/>
              <a:sym typeface="Lato"/>
            </a:endParaRPr>
          </a:p>
          <a:p>
            <a:pPr indent="0" lvl="0" marL="0">
              <a:spcBef>
                <a:spcPts val="0"/>
              </a:spcBef>
              <a:spcAft>
                <a:spcPts val="0"/>
              </a:spcAft>
              <a:buNone/>
            </a:pPr>
            <a:r>
              <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Shape 119"/>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rPr>
              <a:t>Research Design</a:t>
            </a:r>
            <a:endParaRPr>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Shape 124"/>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rPr>
              <a:t>Research Design</a:t>
            </a:r>
            <a:endParaRPr>
              <a:solidFill>
                <a:srgbClr val="000000"/>
              </a:solidFill>
            </a:endParaRPr>
          </a:p>
        </p:txBody>
      </p:sp>
      <p:sp>
        <p:nvSpPr>
          <p:cNvPr id="125" name="Shape 125"/>
          <p:cNvSpPr txBox="1"/>
          <p:nvPr/>
        </p:nvSpPr>
        <p:spPr>
          <a:xfrm>
            <a:off x="862775" y="3534800"/>
            <a:ext cx="1934400" cy="65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Lato"/>
                <a:ea typeface="Lato"/>
                <a:cs typeface="Lato"/>
                <a:sym typeface="Lato"/>
              </a:rPr>
              <a:t>Online database resources</a:t>
            </a:r>
            <a:endParaRPr>
              <a:latin typeface="Lato"/>
              <a:ea typeface="Lato"/>
              <a:cs typeface="Lato"/>
              <a:sym typeface="Lato"/>
            </a:endParaRPr>
          </a:p>
        </p:txBody>
      </p:sp>
      <p:pic>
        <p:nvPicPr>
          <p:cNvPr id="126" name="Shape 126"/>
          <p:cNvPicPr preferRelativeResize="0"/>
          <p:nvPr/>
        </p:nvPicPr>
        <p:blipFill>
          <a:blip r:embed="rId3">
            <a:alphaModFix/>
          </a:blip>
          <a:stretch>
            <a:fillRect/>
          </a:stretch>
        </p:blipFill>
        <p:spPr>
          <a:xfrm>
            <a:off x="3724227" y="2159119"/>
            <a:ext cx="1514671" cy="1393900"/>
          </a:xfrm>
          <a:prstGeom prst="rect">
            <a:avLst/>
          </a:prstGeom>
          <a:noFill/>
          <a:ln>
            <a:noFill/>
          </a:ln>
        </p:spPr>
      </p:pic>
      <p:pic>
        <p:nvPicPr>
          <p:cNvPr id="127" name="Shape 127"/>
          <p:cNvPicPr preferRelativeResize="0"/>
          <p:nvPr/>
        </p:nvPicPr>
        <p:blipFill>
          <a:blip r:embed="rId4">
            <a:alphaModFix/>
          </a:blip>
          <a:stretch>
            <a:fillRect/>
          </a:stretch>
        </p:blipFill>
        <p:spPr>
          <a:xfrm>
            <a:off x="6603638" y="2245338"/>
            <a:ext cx="1221475" cy="1221475"/>
          </a:xfrm>
          <a:prstGeom prst="rect">
            <a:avLst/>
          </a:prstGeom>
          <a:noFill/>
          <a:ln>
            <a:noFill/>
          </a:ln>
        </p:spPr>
      </p:pic>
      <p:pic>
        <p:nvPicPr>
          <p:cNvPr id="128" name="Shape 128"/>
          <p:cNvPicPr preferRelativeResize="0"/>
          <p:nvPr/>
        </p:nvPicPr>
        <p:blipFill>
          <a:blip r:embed="rId5">
            <a:alphaModFix/>
          </a:blip>
          <a:stretch>
            <a:fillRect/>
          </a:stretch>
        </p:blipFill>
        <p:spPr>
          <a:xfrm>
            <a:off x="1300463" y="2326562"/>
            <a:ext cx="1059024" cy="1059024"/>
          </a:xfrm>
          <a:prstGeom prst="rect">
            <a:avLst/>
          </a:prstGeom>
          <a:noFill/>
          <a:ln>
            <a:noFill/>
          </a:ln>
        </p:spPr>
      </p:pic>
      <p:sp>
        <p:nvSpPr>
          <p:cNvPr id="129" name="Shape 129"/>
          <p:cNvSpPr txBox="1"/>
          <p:nvPr/>
        </p:nvSpPr>
        <p:spPr>
          <a:xfrm>
            <a:off x="3279913" y="3600500"/>
            <a:ext cx="2403300" cy="52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Lato"/>
                <a:ea typeface="Lato"/>
                <a:cs typeface="Lato"/>
                <a:sym typeface="Lato"/>
              </a:rPr>
              <a:t>Multiple Visualization Methods</a:t>
            </a:r>
            <a:endParaRPr>
              <a:latin typeface="Lato"/>
              <a:ea typeface="Lato"/>
              <a:cs typeface="Lato"/>
              <a:sym typeface="Lato"/>
            </a:endParaRPr>
          </a:p>
        </p:txBody>
      </p:sp>
      <p:sp>
        <p:nvSpPr>
          <p:cNvPr id="130" name="Shape 130"/>
          <p:cNvSpPr txBox="1"/>
          <p:nvPr/>
        </p:nvSpPr>
        <p:spPr>
          <a:xfrm>
            <a:off x="6401538" y="3534800"/>
            <a:ext cx="1625700" cy="52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Lato"/>
                <a:ea typeface="Lato"/>
                <a:cs typeface="Lato"/>
                <a:sym typeface="Lato"/>
              </a:rPr>
              <a:t>Final report</a:t>
            </a:r>
            <a:endParaRPr sz="18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Shape 13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Methodology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ctrTitle"/>
          </p:nvPr>
        </p:nvSpPr>
        <p:spPr>
          <a:xfrm>
            <a:off x="803875" y="454150"/>
            <a:ext cx="4668600" cy="444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Methodology</a:t>
            </a:r>
            <a:endParaRPr sz="3400">
              <a:solidFill>
                <a:srgbClr val="000000"/>
              </a:solidFill>
            </a:endParaRPr>
          </a:p>
        </p:txBody>
      </p:sp>
      <p:sp>
        <p:nvSpPr>
          <p:cNvPr id="141" name="Shape 141"/>
          <p:cNvSpPr txBox="1"/>
          <p:nvPr/>
        </p:nvSpPr>
        <p:spPr>
          <a:xfrm>
            <a:off x="1204025" y="2239050"/>
            <a:ext cx="10500" cy="21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txBox="1"/>
          <p:nvPr/>
        </p:nvSpPr>
        <p:spPr>
          <a:xfrm>
            <a:off x="803875" y="1360950"/>
            <a:ext cx="6551700" cy="3589200"/>
          </a:xfrm>
          <a:prstGeom prst="rect">
            <a:avLst/>
          </a:prstGeom>
          <a:noFill/>
          <a:ln>
            <a:noFill/>
          </a:ln>
        </p:spPr>
        <p:txBody>
          <a:bodyPr anchorCtr="0" anchor="t" bIns="91425" lIns="91425" spcFirstLastPara="1" rIns="91425" wrap="square" tIns="91425">
            <a:noAutofit/>
          </a:bodyPr>
          <a:lstStyle/>
          <a:p>
            <a:pPr indent="-342900" lvl="0" marL="457200" rtl="0">
              <a:lnSpc>
                <a:spcPct val="115000"/>
              </a:lnSpc>
              <a:spcBef>
                <a:spcPts val="0"/>
              </a:spcBef>
              <a:spcAft>
                <a:spcPts val="0"/>
              </a:spcAft>
              <a:buSzPts val="1800"/>
              <a:buFont typeface="Lato"/>
              <a:buChar char="●"/>
            </a:pPr>
            <a:r>
              <a:rPr i="1" lang="en" sz="1800">
                <a:latin typeface="Lato"/>
                <a:ea typeface="Lato"/>
                <a:cs typeface="Lato"/>
                <a:sym typeface="Lato"/>
              </a:rPr>
              <a:t>Data Gathering </a:t>
            </a:r>
            <a:r>
              <a:rPr lang="en" sz="1800">
                <a:latin typeface="Lato"/>
                <a:ea typeface="Lato"/>
                <a:cs typeface="Lato"/>
                <a:sym typeface="Lato"/>
              </a:rPr>
              <a:t>: multiple credible online </a:t>
            </a:r>
            <a:r>
              <a:rPr lang="en" sz="1800">
                <a:latin typeface="Lato"/>
                <a:ea typeface="Lato"/>
                <a:cs typeface="Lato"/>
                <a:sym typeface="Lato"/>
              </a:rPr>
              <a:t>sources</a:t>
            </a:r>
            <a:endParaRPr sz="1800">
              <a:latin typeface="Lato"/>
              <a:ea typeface="Lato"/>
              <a:cs typeface="Lato"/>
              <a:sym typeface="Lato"/>
            </a:endParaRPr>
          </a:p>
          <a:p>
            <a:pPr indent="-342900" lvl="1" marL="914400" rtl="0">
              <a:lnSpc>
                <a:spcPct val="115000"/>
              </a:lnSpc>
              <a:spcBef>
                <a:spcPts val="0"/>
              </a:spcBef>
              <a:spcAft>
                <a:spcPts val="0"/>
              </a:spcAft>
              <a:buSzPts val="1800"/>
              <a:buFont typeface="Lato"/>
              <a:buChar char="○"/>
            </a:pPr>
            <a:r>
              <a:rPr lang="en" sz="1800">
                <a:latin typeface="Lato"/>
                <a:ea typeface="Lato"/>
                <a:cs typeface="Lato"/>
                <a:sym typeface="Lato"/>
              </a:rPr>
              <a:t>Institutions that gather data in private and public sectors,  on </a:t>
            </a:r>
            <a:r>
              <a:rPr b="1" lang="en" sz="1800">
                <a:latin typeface="Lato"/>
                <a:ea typeface="Lato"/>
                <a:cs typeface="Lato"/>
                <a:sym typeface="Lato"/>
              </a:rPr>
              <a:t>enrollment</a:t>
            </a:r>
            <a:r>
              <a:rPr lang="en" sz="1800">
                <a:latin typeface="Lato"/>
                <a:ea typeface="Lato"/>
                <a:cs typeface="Lato"/>
                <a:sym typeface="Lato"/>
              </a:rPr>
              <a:t> and </a:t>
            </a:r>
            <a:r>
              <a:rPr b="1" lang="en" sz="1800">
                <a:latin typeface="Lato"/>
                <a:ea typeface="Lato"/>
                <a:cs typeface="Lato"/>
                <a:sym typeface="Lato"/>
              </a:rPr>
              <a:t>tuition</a:t>
            </a:r>
            <a:r>
              <a:rPr lang="en" sz="1800">
                <a:latin typeface="Lato"/>
                <a:ea typeface="Lato"/>
                <a:cs typeface="Lato"/>
                <a:sym typeface="Lato"/>
              </a:rPr>
              <a:t> costs.</a:t>
            </a:r>
            <a:endParaRPr sz="1800">
              <a:latin typeface="Lato"/>
              <a:ea typeface="Lato"/>
              <a:cs typeface="Lato"/>
              <a:sym typeface="Lato"/>
            </a:endParaRPr>
          </a:p>
          <a:p>
            <a:pPr indent="-342900" lvl="0" marL="457200" rtl="0">
              <a:lnSpc>
                <a:spcPct val="115000"/>
              </a:lnSpc>
              <a:spcBef>
                <a:spcPts val="0"/>
              </a:spcBef>
              <a:spcAft>
                <a:spcPts val="0"/>
              </a:spcAft>
              <a:buSzPts val="1800"/>
              <a:buFont typeface="Lato"/>
              <a:buChar char="●"/>
            </a:pPr>
            <a:r>
              <a:rPr i="1" lang="en" sz="1800">
                <a:latin typeface="Lato"/>
                <a:ea typeface="Lato"/>
                <a:cs typeface="Lato"/>
                <a:sym typeface="Lato"/>
              </a:rPr>
              <a:t>Data </a:t>
            </a:r>
            <a:r>
              <a:rPr i="1" lang="en" sz="1800">
                <a:latin typeface="Lato"/>
                <a:ea typeface="Lato"/>
                <a:cs typeface="Lato"/>
                <a:sym typeface="Lato"/>
              </a:rPr>
              <a:t>Preprocessing: </a:t>
            </a:r>
            <a:r>
              <a:rPr lang="en" sz="1800">
                <a:latin typeface="Lato"/>
                <a:ea typeface="Lato"/>
                <a:cs typeface="Lato"/>
                <a:sym typeface="Lato"/>
              </a:rPr>
              <a:t>  using Microsoft Excel </a:t>
            </a:r>
            <a:endParaRPr sz="1800">
              <a:latin typeface="Lato"/>
              <a:ea typeface="Lato"/>
              <a:cs typeface="Lato"/>
              <a:sym typeface="Lato"/>
            </a:endParaRPr>
          </a:p>
          <a:p>
            <a:pPr indent="-342900" lvl="0" marL="457200" rtl="0">
              <a:lnSpc>
                <a:spcPct val="115000"/>
              </a:lnSpc>
              <a:spcBef>
                <a:spcPts val="0"/>
              </a:spcBef>
              <a:spcAft>
                <a:spcPts val="0"/>
              </a:spcAft>
              <a:buSzPts val="1800"/>
              <a:buFont typeface="Lato"/>
              <a:buChar char="●"/>
            </a:pPr>
            <a:r>
              <a:rPr i="1" lang="en" sz="1800">
                <a:latin typeface="Lato"/>
                <a:ea typeface="Lato"/>
                <a:cs typeface="Lato"/>
                <a:sym typeface="Lato"/>
              </a:rPr>
              <a:t>Data Integration</a:t>
            </a:r>
            <a:r>
              <a:rPr lang="en" sz="1800">
                <a:latin typeface="Lato"/>
                <a:ea typeface="Lato"/>
                <a:cs typeface="Lato"/>
                <a:sym typeface="Lato"/>
              </a:rPr>
              <a:t>: </a:t>
            </a:r>
            <a:r>
              <a:rPr lang="en" sz="1800">
                <a:latin typeface="Lato"/>
                <a:ea typeface="Lato"/>
                <a:cs typeface="Lato"/>
                <a:sym typeface="Lato"/>
              </a:rPr>
              <a:t> </a:t>
            </a:r>
            <a:r>
              <a:rPr lang="en" sz="1800">
                <a:latin typeface="Lato"/>
                <a:ea typeface="Lato"/>
                <a:cs typeface="Lato"/>
                <a:sym typeface="Lato"/>
              </a:rPr>
              <a:t>to MySQL</a:t>
            </a:r>
            <a:endParaRPr sz="1800">
              <a:latin typeface="Lato"/>
              <a:ea typeface="Lato"/>
              <a:cs typeface="Lato"/>
              <a:sym typeface="Lato"/>
            </a:endParaRPr>
          </a:p>
          <a:p>
            <a:pPr indent="-342900" lvl="0" marL="457200" rtl="0">
              <a:lnSpc>
                <a:spcPct val="115000"/>
              </a:lnSpc>
              <a:spcBef>
                <a:spcPts val="0"/>
              </a:spcBef>
              <a:spcAft>
                <a:spcPts val="0"/>
              </a:spcAft>
              <a:buSzPts val="1800"/>
              <a:buFont typeface="Lato"/>
              <a:buChar char="●"/>
            </a:pPr>
            <a:r>
              <a:rPr i="1" lang="en" sz="1800">
                <a:latin typeface="Lato"/>
                <a:ea typeface="Lato"/>
                <a:cs typeface="Lato"/>
                <a:sym typeface="Lato"/>
              </a:rPr>
              <a:t>Data Normalization: </a:t>
            </a:r>
            <a:r>
              <a:rPr lang="en" sz="1800">
                <a:latin typeface="Lato"/>
                <a:ea typeface="Lato"/>
                <a:cs typeface="Lato"/>
                <a:sym typeface="Lato"/>
              </a:rPr>
              <a:t>Python</a:t>
            </a:r>
            <a:endParaRPr sz="1800">
              <a:latin typeface="Lato"/>
              <a:ea typeface="Lato"/>
              <a:cs typeface="Lato"/>
              <a:sym typeface="Lato"/>
            </a:endParaRPr>
          </a:p>
          <a:p>
            <a:pPr indent="-342900" lvl="0" marL="457200" rtl="0">
              <a:lnSpc>
                <a:spcPct val="115000"/>
              </a:lnSpc>
              <a:spcBef>
                <a:spcPts val="0"/>
              </a:spcBef>
              <a:spcAft>
                <a:spcPts val="0"/>
              </a:spcAft>
              <a:buSzPts val="1800"/>
              <a:buFont typeface="Lato"/>
              <a:buChar char="●"/>
            </a:pPr>
            <a:r>
              <a:rPr i="1" lang="en" sz="1800">
                <a:latin typeface="Lato"/>
                <a:ea typeface="Lato"/>
                <a:cs typeface="Lato"/>
                <a:sym typeface="Lato"/>
              </a:rPr>
              <a:t>Visualization</a:t>
            </a:r>
            <a:r>
              <a:rPr lang="en" sz="1800">
                <a:latin typeface="Lato"/>
                <a:ea typeface="Lato"/>
                <a:cs typeface="Lato"/>
                <a:sym typeface="Lato"/>
              </a:rPr>
              <a:t> </a:t>
            </a:r>
            <a:endParaRPr sz="1800">
              <a:latin typeface="Lato"/>
              <a:ea typeface="Lato"/>
              <a:cs typeface="Lato"/>
              <a:sym typeface="Lato"/>
            </a:endParaRPr>
          </a:p>
          <a:p>
            <a:pPr indent="-342900" lvl="1" marL="914400" rtl="0">
              <a:lnSpc>
                <a:spcPct val="115000"/>
              </a:lnSpc>
              <a:spcBef>
                <a:spcPts val="0"/>
              </a:spcBef>
              <a:spcAft>
                <a:spcPts val="0"/>
              </a:spcAft>
              <a:buSzPts val="1800"/>
              <a:buFont typeface="Lato"/>
              <a:buChar char="○"/>
            </a:pPr>
            <a:r>
              <a:rPr lang="en" sz="1800">
                <a:latin typeface="Lato"/>
                <a:ea typeface="Lato"/>
                <a:cs typeface="Lato"/>
                <a:sym typeface="Lato"/>
              </a:rPr>
              <a:t>Various tools based on the team’s individual strengths. </a:t>
            </a:r>
            <a:endParaRPr sz="1800">
              <a:latin typeface="Lato"/>
              <a:ea typeface="Lato"/>
              <a:cs typeface="Lato"/>
              <a:sym typeface="Lato"/>
            </a:endParaRPr>
          </a:p>
          <a:p>
            <a:pPr indent="-342900" lvl="1" marL="914400" marR="0" rtl="0" algn="l">
              <a:lnSpc>
                <a:spcPct val="115000"/>
              </a:lnSpc>
              <a:spcBef>
                <a:spcPts val="0"/>
              </a:spcBef>
              <a:spcAft>
                <a:spcPts val="0"/>
              </a:spcAft>
              <a:buClr>
                <a:srgbClr val="000000"/>
              </a:buClr>
              <a:buSzPts val="1800"/>
              <a:buFont typeface="Lato"/>
              <a:buChar char="○"/>
            </a:pPr>
            <a:r>
              <a:rPr lang="en" sz="1800">
                <a:latin typeface="Lato"/>
                <a:ea typeface="Lato"/>
                <a:cs typeface="Lato"/>
                <a:sym typeface="Lato"/>
              </a:rPr>
              <a:t>To compare against the hypothesis </a:t>
            </a:r>
            <a:endParaRPr sz="1800">
              <a:latin typeface="Lato"/>
              <a:ea typeface="Lato"/>
              <a:cs typeface="Lato"/>
              <a:sym typeface="Lato"/>
            </a:endParaRPr>
          </a:p>
          <a:p>
            <a:pPr indent="-342900" lvl="1" marL="914400" rtl="0">
              <a:lnSpc>
                <a:spcPct val="115000"/>
              </a:lnSpc>
              <a:spcBef>
                <a:spcPts val="0"/>
              </a:spcBef>
              <a:spcAft>
                <a:spcPts val="0"/>
              </a:spcAft>
              <a:buSzPts val="1800"/>
              <a:buFont typeface="Lato"/>
              <a:buChar char="○"/>
            </a:pPr>
            <a:r>
              <a:rPr lang="en" sz="1800">
                <a:latin typeface="Lato"/>
                <a:ea typeface="Lato"/>
                <a:cs typeface="Lato"/>
                <a:sym typeface="Lato"/>
              </a:rPr>
              <a:t>Determine outcome. </a:t>
            </a:r>
            <a:endParaRPr sz="1800">
              <a:latin typeface="Lato"/>
              <a:ea typeface="Lato"/>
              <a:cs typeface="Lato"/>
              <a:sym typeface="Lato"/>
            </a:endParaRPr>
          </a:p>
          <a:p>
            <a:pPr indent="-342900" lvl="0" marL="457200">
              <a:lnSpc>
                <a:spcPct val="115000"/>
              </a:lnSpc>
              <a:spcBef>
                <a:spcPts val="0"/>
              </a:spcBef>
              <a:spcAft>
                <a:spcPts val="0"/>
              </a:spcAft>
              <a:buSzPts val="1800"/>
              <a:buFont typeface="Lato"/>
              <a:buChar char="●"/>
            </a:pPr>
            <a:r>
              <a:rPr i="1" lang="en" sz="1800">
                <a:latin typeface="Lato"/>
                <a:ea typeface="Lato"/>
                <a:cs typeface="Lato"/>
                <a:sym typeface="Lato"/>
              </a:rPr>
              <a:t>Analysis: </a:t>
            </a:r>
            <a:r>
              <a:rPr lang="en" sz="1800">
                <a:latin typeface="Lato"/>
                <a:ea typeface="Lato"/>
                <a:cs typeface="Lato"/>
                <a:sym typeface="Lato"/>
              </a:rPr>
              <a:t>observation + literature</a:t>
            </a:r>
            <a:endParaRPr sz="1800">
              <a:latin typeface="Lato"/>
              <a:ea typeface="Lato"/>
              <a:cs typeface="Lato"/>
              <a:sym typeface="Lato"/>
            </a:endParaRPr>
          </a:p>
        </p:txBody>
      </p:sp>
      <p:pic>
        <p:nvPicPr>
          <p:cNvPr id="143" name="Shape 143"/>
          <p:cNvPicPr preferRelativeResize="0"/>
          <p:nvPr/>
        </p:nvPicPr>
        <p:blipFill>
          <a:blip r:embed="rId3">
            <a:alphaModFix/>
          </a:blip>
          <a:stretch>
            <a:fillRect/>
          </a:stretch>
        </p:blipFill>
        <p:spPr>
          <a:xfrm>
            <a:off x="8042325" y="4308100"/>
            <a:ext cx="926350" cy="642124"/>
          </a:xfrm>
          <a:prstGeom prst="rect">
            <a:avLst/>
          </a:prstGeom>
          <a:noFill/>
          <a:ln>
            <a:noFill/>
          </a:ln>
        </p:spPr>
      </p:pic>
      <p:pic>
        <p:nvPicPr>
          <p:cNvPr id="144" name="Shape 144"/>
          <p:cNvPicPr preferRelativeResize="0"/>
          <p:nvPr/>
        </p:nvPicPr>
        <p:blipFill>
          <a:blip r:embed="rId4">
            <a:alphaModFix/>
          </a:blip>
          <a:stretch>
            <a:fillRect/>
          </a:stretch>
        </p:blipFill>
        <p:spPr>
          <a:xfrm>
            <a:off x="6082900" y="4517177"/>
            <a:ext cx="433030" cy="433046"/>
          </a:xfrm>
          <a:prstGeom prst="rect">
            <a:avLst/>
          </a:prstGeom>
          <a:noFill/>
          <a:ln>
            <a:noFill/>
          </a:ln>
        </p:spPr>
      </p:pic>
      <p:pic>
        <p:nvPicPr>
          <p:cNvPr id="145" name="Shape 145"/>
          <p:cNvPicPr preferRelativeResize="0"/>
          <p:nvPr/>
        </p:nvPicPr>
        <p:blipFill>
          <a:blip r:embed="rId5">
            <a:alphaModFix/>
          </a:blip>
          <a:stretch>
            <a:fillRect/>
          </a:stretch>
        </p:blipFill>
        <p:spPr>
          <a:xfrm>
            <a:off x="6799476" y="4583130"/>
            <a:ext cx="1242841" cy="36709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